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88" r:id="rId11"/>
    <p:sldId id="268" r:id="rId12"/>
    <p:sldId id="263" r:id="rId13"/>
    <p:sldId id="264" r:id="rId14"/>
    <p:sldId id="265" r:id="rId15"/>
    <p:sldId id="266" r:id="rId16"/>
    <p:sldId id="269" r:id="rId17"/>
    <p:sldId id="271" r:id="rId18"/>
    <p:sldId id="272" r:id="rId19"/>
    <p:sldId id="274" r:id="rId20"/>
    <p:sldId id="273" r:id="rId21"/>
    <p:sldId id="278" r:id="rId22"/>
    <p:sldId id="279" r:id="rId23"/>
    <p:sldId id="275" r:id="rId24"/>
    <p:sldId id="280" r:id="rId25"/>
    <p:sldId id="281" r:id="rId26"/>
    <p:sldId id="284" r:id="rId27"/>
    <p:sldId id="282" r:id="rId28"/>
    <p:sldId id="285" r:id="rId29"/>
    <p:sldId id="286" r:id="rId30"/>
    <p:sldId id="276" r:id="rId31"/>
    <p:sldId id="277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64"/>
    <p:restoredTop sz="91935"/>
  </p:normalViewPr>
  <p:slideViewPr>
    <p:cSldViewPr snapToGrid="0" snapToObjects="1">
      <p:cViewPr varScale="1">
        <p:scale>
          <a:sx n="86" d="100"/>
          <a:sy n="86" d="100"/>
        </p:scale>
        <p:origin x="7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72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570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785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59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460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06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9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423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90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67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71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98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058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85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224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27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647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34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489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75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535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418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650" y="3774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650" y="185399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965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2050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380144" cy="6858000"/>
          </a:xfrm>
          <a:prstGeom prst="rect">
            <a:avLst/>
          </a:prstGeom>
          <a:solidFill>
            <a:srgbClr val="E4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8" y="0"/>
            <a:ext cx="1429658" cy="17029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006" y="6356349"/>
            <a:ext cx="2392952" cy="38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158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650" y="3774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650" y="185399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965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0E7D7-1EE3-4048-B0EC-FE3C11BAB942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2050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AD89C-947D-4D19-9CE3-C6E234694D5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380144" cy="6858000"/>
          </a:xfrm>
          <a:prstGeom prst="rect">
            <a:avLst/>
          </a:prstGeom>
          <a:solidFill>
            <a:srgbClr val="E4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8" y="0"/>
            <a:ext cx="1429658" cy="17029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006" y="6356349"/>
            <a:ext cx="2392952" cy="38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1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matlabacademy.mathworks.com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11" Type="http://schemas.openxmlformats.org/officeDocument/2006/relationships/image" Target="../media/image30.jpg"/><Relationship Id="rId5" Type="http://schemas.openxmlformats.org/officeDocument/2006/relationships/image" Target="../media/image24.jpg"/><Relationship Id="rId10" Type="http://schemas.openxmlformats.org/officeDocument/2006/relationships/image" Target="../media/image29.jpg"/><Relationship Id="rId4" Type="http://schemas.openxmlformats.org/officeDocument/2006/relationships/image" Target="../media/image23.jpg"/><Relationship Id="rId9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F6FEC-9753-0E49-B1D6-C5D6DB23BB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Deep Learning with MATLAB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9A2C93-592F-FD40-832D-69DF04B778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Brown 133</a:t>
            </a:r>
          </a:p>
          <a:p>
            <a:r>
              <a:rPr lang="en-US" dirty="0"/>
              <a:t>February 27, 2020</a:t>
            </a:r>
          </a:p>
        </p:txBody>
      </p:sp>
    </p:spTree>
    <p:extLst>
      <p:ext uri="{BB962C8B-B14F-4D97-AF65-F5344CB8AC3E}">
        <p14:creationId xmlns:p14="http://schemas.microsoft.com/office/powerpoint/2010/main" val="297330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24B2A31-EA52-0B4C-A8D5-68791AD57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61" y="738239"/>
            <a:ext cx="11001139" cy="563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94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C38631-70B7-2640-9CCB-976A3981B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8292" y="-145102"/>
            <a:ext cx="12731484" cy="71614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EAF747-F44C-3940-BD1D-2433F06B7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Practical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583D27-B560-FE4A-A30B-BB95B816C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539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chemeClr val="bg1"/>
                </a:solidFill>
              </a:rPr>
              <a:t>Images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Facial Recognition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Machine Vision (Self-driving cars)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Searching by Image</a:t>
            </a:r>
          </a:p>
        </p:txBody>
      </p:sp>
    </p:spTree>
    <p:extLst>
      <p:ext uri="{BB962C8B-B14F-4D97-AF65-F5344CB8AC3E}">
        <p14:creationId xmlns:p14="http://schemas.microsoft.com/office/powerpoint/2010/main" val="457427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87773-4F64-7047-A761-100DC4809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BA438-56AE-E845-B7A9-68666BE6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Natural Language Processing (NLP) – analyzing and representing human language (e.g. sentiment analysis, machine translation, dialogue generation)</a:t>
            </a:r>
          </a:p>
          <a:p>
            <a:endParaRPr lang="en-US" dirty="0"/>
          </a:p>
          <a:p>
            <a:r>
              <a:rPr lang="en-US" dirty="0"/>
              <a:t>Fraud/threat detection</a:t>
            </a:r>
          </a:p>
          <a:p>
            <a:endParaRPr lang="en-US" dirty="0"/>
          </a:p>
          <a:p>
            <a:r>
              <a:rPr lang="en-US" dirty="0"/>
              <a:t>Recommendation engine (targeted ads!)</a:t>
            </a:r>
          </a:p>
        </p:txBody>
      </p:sp>
    </p:spTree>
    <p:extLst>
      <p:ext uri="{BB962C8B-B14F-4D97-AF65-F5344CB8AC3E}">
        <p14:creationId xmlns:p14="http://schemas.microsoft.com/office/powerpoint/2010/main" val="2636028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777343-111F-0D48-9865-DF42AC3FE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78" y="1375970"/>
            <a:ext cx="5243064" cy="29448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1ACACE-5754-1547-A522-F4C9D0A3C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Opensource Deep learning frameworks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FFBA21-C8B2-984C-B0DF-CD1C941B1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446" y="4349743"/>
            <a:ext cx="5246007" cy="10963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A23021-B799-4242-965E-AB9C073C1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1172" y="1825233"/>
            <a:ext cx="2540000" cy="876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F037BE-3BFD-094A-BCB7-2DD2FDC53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243" y="3289853"/>
            <a:ext cx="29591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202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1AC47-952B-2441-B576-65FCB08E0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use </a:t>
            </a:r>
            <a:r>
              <a:rPr lang="en-US" dirty="0" err="1"/>
              <a:t>matlab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637FB-70CF-2649-B1ED-DD1C40E906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already know how to code in MATLAB.</a:t>
            </a:r>
          </a:p>
          <a:p>
            <a:endParaRPr lang="en-US" dirty="0"/>
          </a:p>
          <a:p>
            <a:r>
              <a:rPr lang="en-US" dirty="0"/>
              <a:t>You can easily integrate with other MATLAB tools.</a:t>
            </a:r>
          </a:p>
          <a:p>
            <a:endParaRPr lang="en-US" dirty="0"/>
          </a:p>
          <a:p>
            <a:r>
              <a:rPr lang="en-US" dirty="0"/>
              <a:t>You can get personalized technical support from MathWorks.</a:t>
            </a:r>
          </a:p>
          <a:p>
            <a:endParaRPr lang="en-US" dirty="0"/>
          </a:p>
          <a:p>
            <a:r>
              <a:rPr lang="en-US" dirty="0"/>
              <a:t>You can still import pretrained networks from other frameworks.</a:t>
            </a:r>
          </a:p>
        </p:txBody>
      </p:sp>
    </p:spTree>
    <p:extLst>
      <p:ext uri="{BB962C8B-B14F-4D97-AF65-F5344CB8AC3E}">
        <p14:creationId xmlns:p14="http://schemas.microsoft.com/office/powerpoint/2010/main" val="15143811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FDB5A-BD58-6C45-84B9-63A0F1A8A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84299-FA8C-B746-BFA4-019B16DFC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Use a pretrained network to classify images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Modify a pretrained network to classify images into new specified classes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Build a convolutional neural network from scratch</a:t>
            </a:r>
          </a:p>
        </p:txBody>
      </p:sp>
    </p:spTree>
    <p:extLst>
      <p:ext uri="{BB962C8B-B14F-4D97-AF65-F5344CB8AC3E}">
        <p14:creationId xmlns:p14="http://schemas.microsoft.com/office/powerpoint/2010/main" val="3796753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E4733-0D10-2B43-9451-ADDC0A377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3A41D-7A24-EA43-8CEC-8F6D3C65E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MATLAB Academy: </a:t>
            </a:r>
            <a:r>
              <a:rPr lang="en-US" dirty="0">
                <a:hlinkClick r:id="rId2"/>
              </a:rPr>
              <a:t>https://matlabacademy.mathworks.com/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Courses on Deep Learning, Machine Learning, </a:t>
            </a:r>
            <a:r>
              <a:rPr lang="en-US" dirty="0" err="1"/>
              <a:t>etc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Email us: </a:t>
            </a:r>
            <a:r>
              <a:rPr lang="en-US" dirty="0" err="1"/>
              <a:t>hpc-support@virginia.edu</a:t>
            </a:r>
            <a:endParaRPr lang="en-US" dirty="0"/>
          </a:p>
          <a:p>
            <a:endParaRPr lang="en-US" dirty="0"/>
          </a:p>
          <a:p>
            <a:r>
              <a:rPr lang="en-US" dirty="0"/>
              <a:t>Office Hours: </a:t>
            </a:r>
          </a:p>
          <a:p>
            <a:pPr lvl="1"/>
            <a:r>
              <a:rPr lang="en-US" dirty="0"/>
              <a:t>Tue 3-5pm at PLSB 430</a:t>
            </a:r>
          </a:p>
          <a:p>
            <a:pPr lvl="1"/>
            <a:r>
              <a:rPr lang="en-US" dirty="0"/>
              <a:t>Wed 3-5pm at Worst Cat Table in Brown Library</a:t>
            </a:r>
          </a:p>
          <a:p>
            <a:pPr lvl="1"/>
            <a:r>
              <a:rPr lang="en-US" dirty="0"/>
              <a:t>Thu 10am-12pm Health Sciences Library Mill Room (1st floor helpdesk) </a:t>
            </a:r>
          </a:p>
        </p:txBody>
      </p:sp>
    </p:spTree>
    <p:extLst>
      <p:ext uri="{BB962C8B-B14F-4D97-AF65-F5344CB8AC3E}">
        <p14:creationId xmlns:p14="http://schemas.microsoft.com/office/powerpoint/2010/main" val="2602466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DB074-4075-2C4B-8392-EFFE84044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Classifying Images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CDC424-9272-4C46-8B05-A6DB3CAC49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649" y="1282714"/>
            <a:ext cx="7404100" cy="26162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45687B-E939-704D-A34C-FE5B55C56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097" y="3898914"/>
            <a:ext cx="7835403" cy="193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89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75C00-949C-A746-A4E8-D240CE4AE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nets expect a certain input image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C5CBE-A455-A94D-80E5-1EE31FD52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Neural networks are trained on images that are all the same size</a:t>
            </a:r>
          </a:p>
          <a:p>
            <a:endParaRPr lang="en-US" dirty="0"/>
          </a:p>
          <a:p>
            <a:r>
              <a:rPr lang="en-US" dirty="0"/>
              <a:t>If you have images of different sizes, typically you should downscale all the images to the size of your smallest image</a:t>
            </a:r>
          </a:p>
          <a:p>
            <a:endParaRPr lang="en-US" dirty="0"/>
          </a:p>
          <a:p>
            <a:r>
              <a:rPr lang="en-US" dirty="0"/>
              <a:t>We will need to make sure our test image matches the dimensions of </a:t>
            </a:r>
            <a:r>
              <a:rPr lang="en-US" dirty="0" err="1"/>
              <a:t>AlexNet’s</a:t>
            </a:r>
            <a:r>
              <a:rPr lang="en-US" dirty="0"/>
              <a:t> expected input size</a:t>
            </a:r>
          </a:p>
        </p:txBody>
      </p:sp>
    </p:spTree>
    <p:extLst>
      <p:ext uri="{BB962C8B-B14F-4D97-AF65-F5344CB8AC3E}">
        <p14:creationId xmlns:p14="http://schemas.microsoft.com/office/powerpoint/2010/main" val="2781614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DF2D8-30CE-984B-A731-46F6744E4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1412A-512B-2C48-8F15-09DAC8F3F0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Load </a:t>
            </a:r>
            <a:r>
              <a:rPr lang="en-US" dirty="0" err="1"/>
              <a:t>AlexNet</a:t>
            </a: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Load image we want to classify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Resize the image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Classify the image!</a:t>
            </a:r>
          </a:p>
        </p:txBody>
      </p:sp>
    </p:spTree>
    <p:extLst>
      <p:ext uri="{BB962C8B-B14F-4D97-AF65-F5344CB8AC3E}">
        <p14:creationId xmlns:p14="http://schemas.microsoft.com/office/powerpoint/2010/main" val="976244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35C-9B04-4A46-8EDD-1E8BFEDBB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Deep Learning?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B1A0A4-F6E5-EE4F-8B18-110D17C71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092" y="1531525"/>
            <a:ext cx="7574715" cy="440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49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07A35-5510-1649-8C09-C792D490D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neural networks (CNN)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D61DD1-5E82-594C-8CAA-D14B66528F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9650" y="2045408"/>
            <a:ext cx="10515600" cy="3555514"/>
          </a:xfrm>
        </p:spPr>
      </p:pic>
    </p:spTree>
    <p:extLst>
      <p:ext uri="{BB962C8B-B14F-4D97-AF65-F5344CB8AC3E}">
        <p14:creationId xmlns:p14="http://schemas.microsoft.com/office/powerpoint/2010/main" val="619461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0144D-A7DF-2242-965D-C7E6A1E9B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15A28-33E2-B04F-9C61-79F01B36A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49" y="1409075"/>
            <a:ext cx="10637707" cy="479625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Image input layer: same size as our images</a:t>
            </a:r>
          </a:p>
          <a:p>
            <a:endParaRPr lang="en-US" dirty="0"/>
          </a:p>
          <a:p>
            <a:r>
              <a:rPr lang="en-US" dirty="0"/>
              <a:t>Convolution layer (+ </a:t>
            </a:r>
            <a:r>
              <a:rPr lang="en-US" dirty="0" err="1"/>
              <a:t>relu</a:t>
            </a:r>
            <a:r>
              <a:rPr lang="en-US" dirty="0"/>
              <a:t>): applies filters to the image for feature extraction (</a:t>
            </a:r>
            <a:r>
              <a:rPr lang="en-US" dirty="0" err="1"/>
              <a:t>relu</a:t>
            </a:r>
            <a:r>
              <a:rPr lang="en-US" dirty="0"/>
              <a:t> converts negative values to 0)</a:t>
            </a:r>
          </a:p>
          <a:p>
            <a:endParaRPr lang="en-US" dirty="0"/>
          </a:p>
          <a:p>
            <a:r>
              <a:rPr lang="en-US" dirty="0"/>
              <a:t>Pooling: </a:t>
            </a:r>
            <a:r>
              <a:rPr lang="en-US" dirty="0" err="1"/>
              <a:t>dimenionality</a:t>
            </a:r>
            <a:r>
              <a:rPr lang="en-US" dirty="0"/>
              <a:t> reduction, takes max value from a window of pixel values</a:t>
            </a:r>
          </a:p>
          <a:p>
            <a:endParaRPr lang="en-US" dirty="0"/>
          </a:p>
          <a:p>
            <a:r>
              <a:rPr lang="en-US" dirty="0"/>
              <a:t>Fully connected layer: flattens output of feature extraction layers into an input that can be used for the classification steps</a:t>
            </a:r>
          </a:p>
          <a:p>
            <a:endParaRPr lang="en-US" dirty="0"/>
          </a:p>
          <a:p>
            <a:r>
              <a:rPr lang="en-US" dirty="0" err="1"/>
              <a:t>Softmax</a:t>
            </a:r>
            <a:r>
              <a:rPr lang="en-US" dirty="0"/>
              <a:t> layer: probability distribution of potential classes</a:t>
            </a:r>
          </a:p>
          <a:p>
            <a:r>
              <a:rPr lang="en-US" dirty="0"/>
              <a:t>Classification layer: gives the label as output</a:t>
            </a:r>
          </a:p>
        </p:txBody>
      </p:sp>
    </p:spTree>
    <p:extLst>
      <p:ext uri="{BB962C8B-B14F-4D97-AF65-F5344CB8AC3E}">
        <p14:creationId xmlns:p14="http://schemas.microsoft.com/office/powerpoint/2010/main" val="6801909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111FF-6C84-1D4E-890A-6AD1BBE38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modifying a pre-trained network to identify new classes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DFBA4F-0637-9A40-9F29-1D6A639445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2480" y="1702975"/>
            <a:ext cx="6269939" cy="4351338"/>
          </a:xfrm>
        </p:spPr>
      </p:pic>
    </p:spTree>
    <p:extLst>
      <p:ext uri="{BB962C8B-B14F-4D97-AF65-F5344CB8AC3E}">
        <p14:creationId xmlns:p14="http://schemas.microsoft.com/office/powerpoint/2010/main" val="35815292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BCEDB-FE35-2547-90BB-5342352D4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Classifying flowers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02CE25A-5C40-CE4F-B3C7-FF7AC35D18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7447" y="2113106"/>
            <a:ext cx="1435100" cy="14351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6E5E6F-87A4-6744-994F-52B61AD9D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447" y="3883386"/>
            <a:ext cx="1435100" cy="1435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2ACCA9-57F9-C449-805B-EB8681D61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742" y="2113106"/>
            <a:ext cx="1435100" cy="1435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FF0B01-E562-C642-8B48-7B1803478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7742" y="3883386"/>
            <a:ext cx="1435100" cy="1435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4DB0DEB-FDC1-CD42-9B17-4C7423138F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9598" y="2113106"/>
            <a:ext cx="1435100" cy="14351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E338ED-4DBE-364E-B950-51F00D020A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8037" y="3883386"/>
            <a:ext cx="1435100" cy="14351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13049A7-2EBE-7C45-8DD5-62D03E2BE3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1454" y="2113106"/>
            <a:ext cx="1435100" cy="14351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7AD43BA-78D5-D846-B1CB-BC60636DED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31454" y="3883386"/>
            <a:ext cx="1435100" cy="14351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295D912-28F3-404B-AF71-CF57151F18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23310" y="2113106"/>
            <a:ext cx="1435100" cy="14351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DB2E421-1984-9047-83D2-545E01CDE2CB}"/>
              </a:ext>
            </a:extLst>
          </p:cNvPr>
          <p:cNvSpPr txBox="1"/>
          <p:nvPr/>
        </p:nvSpPr>
        <p:spPr>
          <a:xfrm>
            <a:off x="11340519" y="47968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0C459AE-0744-0140-9B9F-0AE9672F84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23310" y="3883386"/>
            <a:ext cx="14351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15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FC616-4C0E-6441-9984-49E0A9890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Datastore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5D7BC-517A-3347-AC05-8A48F2849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53993"/>
            <a:ext cx="10515600" cy="589404"/>
          </a:xfrm>
        </p:spPr>
        <p:txBody>
          <a:bodyPr/>
          <a:lstStyle/>
          <a:p>
            <a:r>
              <a:rPr lang="en-US" dirty="0"/>
              <a:t>A MATLAB object for managing a collection of image files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EBF23B-222C-FD46-9E3F-ABF8C8A56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7643" y="2724802"/>
            <a:ext cx="6187607" cy="34805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A12514-3B09-A14D-9B49-599FC175C46C}"/>
              </a:ext>
            </a:extLst>
          </p:cNvPr>
          <p:cNvSpPr txBox="1"/>
          <p:nvPr/>
        </p:nvSpPr>
        <p:spPr>
          <a:xfrm>
            <a:off x="1145706" y="2859713"/>
            <a:ext cx="41919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Used when each individual image fits in memory, but the entire collection does not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2C8DA4-48F7-E348-A603-C33B1CF65184}"/>
              </a:ext>
            </a:extLst>
          </p:cNvPr>
          <p:cNvSpPr txBox="1"/>
          <p:nvPr/>
        </p:nvSpPr>
        <p:spPr>
          <a:xfrm>
            <a:off x="1145706" y="4476358"/>
            <a:ext cx="3816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Allows you to load images as needed, as well as assign labels</a:t>
            </a:r>
          </a:p>
        </p:txBody>
      </p:sp>
    </p:spTree>
    <p:extLst>
      <p:ext uri="{BB962C8B-B14F-4D97-AF65-F5344CB8AC3E}">
        <p14:creationId xmlns:p14="http://schemas.microsoft.com/office/powerpoint/2010/main" val="3589525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8C9F6-107F-CD47-9DE5-CAA9BE735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and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21C00-7417-A34F-829E-35D2D951F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53993"/>
            <a:ext cx="4191937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Loss: The amount of error in the model</a:t>
            </a:r>
          </a:p>
          <a:p>
            <a:endParaRPr lang="en-US" dirty="0"/>
          </a:p>
          <a:p>
            <a:r>
              <a:rPr lang="en-US" dirty="0"/>
              <a:t>Accuracy: How well the model classifies the images</a:t>
            </a:r>
          </a:p>
          <a:p>
            <a:endParaRPr lang="en-US" dirty="0"/>
          </a:p>
          <a:p>
            <a:r>
              <a:rPr lang="en-US" dirty="0"/>
              <a:t>We split the data into training and test sets to avoid overfitting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D375D0-1F07-414C-9626-51E9547D9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929" y="1238590"/>
            <a:ext cx="6622321" cy="496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78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32AB9-B48B-DF4D-9249-88A279DDE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366DA-81AB-8E4F-8A5A-1050B0980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53993"/>
            <a:ext cx="10515600" cy="4351338"/>
          </a:xfrm>
        </p:spPr>
        <p:txBody>
          <a:bodyPr/>
          <a:lstStyle/>
          <a:p>
            <a:r>
              <a:rPr lang="en-US" dirty="0"/>
              <a:t>Solver: </a:t>
            </a:r>
            <a:r>
              <a:rPr lang="en-US" dirty="0" err="1"/>
              <a:t>sgdm</a:t>
            </a:r>
            <a:r>
              <a:rPr lang="en-US" dirty="0"/>
              <a:t>, </a:t>
            </a:r>
            <a:r>
              <a:rPr lang="en-US" dirty="0" err="1"/>
              <a:t>rmsprop</a:t>
            </a:r>
            <a:r>
              <a:rPr lang="en-US" dirty="0"/>
              <a:t>, or </a:t>
            </a:r>
            <a:r>
              <a:rPr lang="en-US" dirty="0" err="1"/>
              <a:t>adam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MiniBatchSize</a:t>
            </a:r>
            <a:r>
              <a:rPr lang="en-US" dirty="0"/>
              <a:t>: How many images your model uses to update weights (smaller = faster training, spikier loss/accuracy curves)</a:t>
            </a:r>
          </a:p>
          <a:p>
            <a:endParaRPr lang="en-US" dirty="0"/>
          </a:p>
          <a:p>
            <a:r>
              <a:rPr lang="en-US" dirty="0" err="1"/>
              <a:t>MaxEpochs</a:t>
            </a:r>
            <a:r>
              <a:rPr lang="en-US" dirty="0"/>
              <a:t>: How many the times the model iterates through the entire training set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045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9F9EC-CF74-5949-9CC6-7772CDDA9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Mini-batch gradient descent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A3499-5CA8-D145-8D5B-B3C2FA8FA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(MATLAB calls this Stochastic Gradient Descent with Momentum)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E469E4-55BF-164F-9753-816DBA497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586157"/>
            <a:ext cx="10242614" cy="361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11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08510-501B-6249-B6C0-B194198C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training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FEBCB-D362-BA4F-B314-F767E1C50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1853993"/>
            <a:ext cx="3547360" cy="4351338"/>
          </a:xfrm>
        </p:spPr>
        <p:txBody>
          <a:bodyPr/>
          <a:lstStyle/>
          <a:p>
            <a:r>
              <a:rPr lang="en-US" dirty="0" err="1"/>
              <a:t>InitialLearnRate</a:t>
            </a:r>
            <a:r>
              <a:rPr lang="en-US" dirty="0"/>
              <a:t>: How fast the model learns—how much error the model weights are updated with</a:t>
            </a:r>
          </a:p>
          <a:p>
            <a:r>
              <a:rPr lang="en-US" dirty="0"/>
              <a:t>Between 0 and 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F7DA9F-72B0-E842-A95F-16AF4BE9B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010" y="1853993"/>
            <a:ext cx="7144892" cy="357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387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1172D-68A5-4D48-AA0D-D97CDBFB8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9A6E2-B7FE-BF43-9FD3-98397240F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Load </a:t>
            </a:r>
            <a:r>
              <a:rPr lang="en-US" dirty="0" err="1"/>
              <a:t>AlexNet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Create an image datastore</a:t>
            </a:r>
          </a:p>
          <a:p>
            <a:pPr marL="514350" indent="-514350">
              <a:buAutoNum type="arabicPeriod"/>
            </a:pPr>
            <a:r>
              <a:rPr lang="en-US" dirty="0"/>
              <a:t>Split the data into training and test sets</a:t>
            </a:r>
          </a:p>
          <a:p>
            <a:pPr marL="514350" indent="-514350">
              <a:buAutoNum type="arabicPeriod"/>
            </a:pPr>
            <a:r>
              <a:rPr lang="en-US" dirty="0"/>
              <a:t>Modify </a:t>
            </a:r>
            <a:r>
              <a:rPr lang="en-US" dirty="0" err="1"/>
              <a:t>AlexNet</a:t>
            </a:r>
            <a:r>
              <a:rPr lang="en-US" dirty="0"/>
              <a:t> to use our new classes (5 instead of 1000)</a:t>
            </a:r>
          </a:p>
          <a:p>
            <a:pPr marL="514350" indent="-514350">
              <a:buAutoNum type="arabicPeriod"/>
            </a:pPr>
            <a:r>
              <a:rPr lang="en-US" dirty="0"/>
              <a:t>Set training options</a:t>
            </a:r>
          </a:p>
          <a:p>
            <a:pPr marL="514350" indent="-514350">
              <a:buAutoNum type="arabicPeriod"/>
            </a:pPr>
            <a:r>
              <a:rPr lang="en-US" dirty="0"/>
              <a:t>Train the network</a:t>
            </a:r>
          </a:p>
          <a:p>
            <a:pPr marL="514350" indent="-514350">
              <a:buAutoNum type="arabicPeriod"/>
            </a:pPr>
            <a:r>
              <a:rPr lang="en-US" dirty="0"/>
              <a:t>Evaluate performance</a:t>
            </a:r>
          </a:p>
        </p:txBody>
      </p:sp>
    </p:spTree>
    <p:extLst>
      <p:ext uri="{BB962C8B-B14F-4D97-AF65-F5344CB8AC3E}">
        <p14:creationId xmlns:p14="http://schemas.microsoft.com/office/powerpoint/2010/main" val="3955102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35C-9B04-4A46-8EDD-1E8BFEDBB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Deep Learning?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B1A0A4-F6E5-EE4F-8B18-110D17C71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80" y="2129785"/>
            <a:ext cx="5192296" cy="30164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EEB3C9-6C78-4148-A846-B0CC82505016}"/>
              </a:ext>
            </a:extLst>
          </p:cNvPr>
          <p:cNvSpPr txBox="1"/>
          <p:nvPr/>
        </p:nvSpPr>
        <p:spPr>
          <a:xfrm>
            <a:off x="6757988" y="1702975"/>
            <a:ext cx="476726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Artificial Intelligence </a:t>
            </a:r>
            <a:r>
              <a:rPr lang="en-US" sz="2400" dirty="0"/>
              <a:t>– Techniques that allow machines to sense, reason, act, adapt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Machine Learning (ML) </a:t>
            </a:r>
            <a:r>
              <a:rPr lang="en-US" sz="2400" dirty="0"/>
              <a:t>– Statistical methods that enable machines to improve at tasks over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Deep Learning </a:t>
            </a:r>
            <a:r>
              <a:rPr lang="en-US" sz="2400" dirty="0"/>
              <a:t>– ML using multilayered neural networks</a:t>
            </a:r>
            <a:endParaRPr lang="en-US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662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E0FDC-9F9F-AF40-8363-2C32C72E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Building a network from scratch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A8407C-50A9-E243-B97B-A1E7AFE5D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919" y="1702975"/>
            <a:ext cx="7525062" cy="456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481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96C3A-2083-D54D-B376-A13DC8F62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651BDD-4B0A-3044-A533-1E23D20D81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Create image datastore</a:t>
            </a:r>
          </a:p>
          <a:p>
            <a:pPr marL="514350" indent="-514350">
              <a:buAutoNum type="arabicPeriod"/>
            </a:pPr>
            <a:r>
              <a:rPr lang="en-US" dirty="0"/>
              <a:t>Split the data</a:t>
            </a:r>
          </a:p>
          <a:p>
            <a:pPr marL="514350" indent="-514350">
              <a:buAutoNum type="arabicPeriod"/>
            </a:pPr>
            <a:r>
              <a:rPr lang="en-US" dirty="0"/>
              <a:t>Define the network architecture</a:t>
            </a:r>
          </a:p>
          <a:p>
            <a:pPr marL="514350" indent="-514350">
              <a:buAutoNum type="arabicPeriod"/>
            </a:pPr>
            <a:r>
              <a:rPr lang="en-US" dirty="0"/>
              <a:t>Set training options</a:t>
            </a:r>
          </a:p>
          <a:p>
            <a:pPr marL="514350" indent="-514350">
              <a:buAutoNum type="arabicPeriod"/>
            </a:pPr>
            <a:r>
              <a:rPr lang="en-US" dirty="0"/>
              <a:t>Train the network</a:t>
            </a:r>
          </a:p>
          <a:p>
            <a:pPr marL="514350" indent="-514350">
              <a:buAutoNum type="arabicPeriod"/>
            </a:pPr>
            <a:r>
              <a:rPr lang="en-US" dirty="0"/>
              <a:t>Evaluate performance</a:t>
            </a:r>
          </a:p>
        </p:txBody>
      </p:sp>
    </p:spTree>
    <p:extLst>
      <p:ext uri="{BB962C8B-B14F-4D97-AF65-F5344CB8AC3E}">
        <p14:creationId xmlns:p14="http://schemas.microsoft.com/office/powerpoint/2010/main" val="2819785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88F64-2F2C-774E-BF4B-AD824CF4F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ML Vs Deep Learning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D7C94A-646A-4E4E-A195-8FC66E4BB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450" y="1702975"/>
            <a:ext cx="81280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545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81A0B-6B7D-D242-84EB-18014FC9B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Flower identification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691901-1BC3-0446-822C-6E60B3587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984290"/>
            <a:ext cx="10609036" cy="317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161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F4036-5D1E-974A-B8D9-95E9253E3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Machine Learning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582D56-B8AC-0540-9449-35B76DB25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702975"/>
            <a:ext cx="1714500" cy="1714500"/>
          </a:xfrm>
          <a:prstGeom prst="rect">
            <a:avLst/>
          </a:prstGeom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433294B9-AD3D-8548-9677-1B1CF31EA6B8}"/>
              </a:ext>
            </a:extLst>
          </p:cNvPr>
          <p:cNvSpPr/>
          <p:nvPr/>
        </p:nvSpPr>
        <p:spPr>
          <a:xfrm>
            <a:off x="3216728" y="2331625"/>
            <a:ext cx="653143" cy="5598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F5A8C12-D14D-374D-AB13-81E71EC030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240555"/>
              </p:ext>
            </p:extLst>
          </p:nvPr>
        </p:nvGraphicFramePr>
        <p:xfrm>
          <a:off x="4362449" y="1819815"/>
          <a:ext cx="2299608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2165">
                  <a:extLst>
                    <a:ext uri="{9D8B030D-6E8A-4147-A177-3AD203B41FA5}">
                      <a16:colId xmlns:a16="http://schemas.microsoft.com/office/drawing/2014/main" val="418765039"/>
                    </a:ext>
                  </a:extLst>
                </a:gridCol>
                <a:gridCol w="767443">
                  <a:extLst>
                    <a:ext uri="{9D8B030D-6E8A-4147-A177-3AD203B41FA5}">
                      <a16:colId xmlns:a16="http://schemas.microsoft.com/office/drawing/2014/main" val="812065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Petal 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738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Petal Length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469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Sepal 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657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Sepal Length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459404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99A50BF7-4756-B94A-9375-B80DD7426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026" y="4190249"/>
            <a:ext cx="2730451" cy="1919999"/>
          </a:xfrm>
          <a:prstGeom prst="rect">
            <a:avLst/>
          </a:prstGeom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7F0CA476-B5D7-E94D-8BC8-50DB6A0F152E}"/>
              </a:ext>
            </a:extLst>
          </p:cNvPr>
          <p:cNvSpPr/>
          <p:nvPr/>
        </p:nvSpPr>
        <p:spPr>
          <a:xfrm rot="5400000">
            <a:off x="5185681" y="3583776"/>
            <a:ext cx="653143" cy="5598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A64258E8-0AE2-5B4F-AFCB-1C42B36B13BD}"/>
              </a:ext>
            </a:extLst>
          </p:cNvPr>
          <p:cNvSpPr/>
          <p:nvPr/>
        </p:nvSpPr>
        <p:spPr>
          <a:xfrm>
            <a:off x="7467599" y="4870347"/>
            <a:ext cx="653143" cy="5598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8F5261-C7DC-6E46-A139-F162BCF14905}"/>
              </a:ext>
            </a:extLst>
          </p:cNvPr>
          <p:cNvSpPr txBox="1"/>
          <p:nvPr/>
        </p:nvSpPr>
        <p:spPr>
          <a:xfrm>
            <a:off x="8710864" y="4965582"/>
            <a:ext cx="3167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Iris Versicolor</a:t>
            </a:r>
          </a:p>
        </p:txBody>
      </p:sp>
    </p:spTree>
    <p:extLst>
      <p:ext uri="{BB962C8B-B14F-4D97-AF65-F5344CB8AC3E}">
        <p14:creationId xmlns:p14="http://schemas.microsoft.com/office/powerpoint/2010/main" val="1404601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267C0-95FC-4E43-A1A7-6B0D3F2BE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E5E55E-C492-0241-925F-1F4CE4DF7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633704"/>
            <a:ext cx="1714500" cy="1714500"/>
          </a:xfrm>
          <a:prstGeom prst="rect">
            <a:avLst/>
          </a:prstGeom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5816BB4E-E367-774E-A861-44F9C1553E43}"/>
              </a:ext>
            </a:extLst>
          </p:cNvPr>
          <p:cNvSpPr/>
          <p:nvPr/>
        </p:nvSpPr>
        <p:spPr>
          <a:xfrm>
            <a:off x="3102428" y="3211053"/>
            <a:ext cx="653143" cy="5598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B6D478F5-97C7-0B40-9CBA-44FD6AB4FB84}"/>
              </a:ext>
            </a:extLst>
          </p:cNvPr>
          <p:cNvSpPr/>
          <p:nvPr/>
        </p:nvSpPr>
        <p:spPr>
          <a:xfrm>
            <a:off x="8860971" y="3211053"/>
            <a:ext cx="653143" cy="5598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3EDB65-F77C-B64F-AAEC-6F42E1035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950" y="2087604"/>
            <a:ext cx="4699000" cy="28067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62DB4E-5EB1-2147-8EB1-4A809A1F856D}"/>
              </a:ext>
            </a:extLst>
          </p:cNvPr>
          <p:cNvSpPr txBox="1"/>
          <p:nvPr/>
        </p:nvSpPr>
        <p:spPr>
          <a:xfrm>
            <a:off x="9758135" y="3211053"/>
            <a:ext cx="1951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Iris Versicolor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DA0C8A-916C-A64A-B574-F6D1E7BFCF37}"/>
              </a:ext>
            </a:extLst>
          </p:cNvPr>
          <p:cNvSpPr txBox="1"/>
          <p:nvPr/>
        </p:nvSpPr>
        <p:spPr>
          <a:xfrm>
            <a:off x="1164771" y="5278933"/>
            <a:ext cx="10205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Deep Learning eliminates the need for manual feature extraction!</a:t>
            </a:r>
          </a:p>
        </p:txBody>
      </p:sp>
    </p:spTree>
    <p:extLst>
      <p:ext uri="{BB962C8B-B14F-4D97-AF65-F5344CB8AC3E}">
        <p14:creationId xmlns:p14="http://schemas.microsoft.com/office/powerpoint/2010/main" val="258875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56C8E-4CBB-514B-9869-C5C5D20E2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C175EA-047D-4A4C-9669-AD60CF1AD7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26852" r="191" b="24798"/>
          <a:stretch/>
        </p:blipFill>
        <p:spPr>
          <a:xfrm>
            <a:off x="1676601" y="1360074"/>
            <a:ext cx="9181698" cy="452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44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E49D3-26AC-8542-A92E-E2A174F79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FF25D0-222D-FA48-989F-659CEC376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3942" y="1702975"/>
            <a:ext cx="6261308" cy="43829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F39D3E-4CA3-6546-8512-2B5A8DC9BE90}"/>
              </a:ext>
            </a:extLst>
          </p:cNvPr>
          <p:cNvSpPr txBox="1"/>
          <p:nvPr/>
        </p:nvSpPr>
        <p:spPr>
          <a:xfrm>
            <a:off x="1009650" y="1780820"/>
            <a:ext cx="43195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Takes inputs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Applies weights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Sums weighted inputs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Feeds the sum into activation function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Activation function produces output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When training a network, you start with random weights and iteratively adjust to minimize error</a:t>
            </a:r>
          </a:p>
        </p:txBody>
      </p:sp>
    </p:spTree>
    <p:extLst>
      <p:ext uri="{BB962C8B-B14F-4D97-AF65-F5344CB8AC3E}">
        <p14:creationId xmlns:p14="http://schemas.microsoft.com/office/powerpoint/2010/main" val="1591908508"/>
      </p:ext>
    </p:extLst>
  </p:cSld>
  <p:clrMapOvr>
    <a:masterClrMapping/>
  </p:clrMapOvr>
</p:sld>
</file>

<file path=ppt/theme/theme1.xml><?xml version="1.0" encoding="utf-8"?>
<a:theme xmlns:a="http://schemas.openxmlformats.org/drawingml/2006/main" name="1_UVARC_OrangeStripe_16x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E737B6D7-38C8-AB4C-828E-4B2D1F946B89}" vid="{9D56CD0D-0708-9E48-AA8C-C07CA9E4CBD0}"/>
    </a:ext>
  </a:extLst>
</a:theme>
</file>

<file path=ppt/theme/theme2.xml><?xml version="1.0" encoding="utf-8"?>
<a:theme xmlns:a="http://schemas.openxmlformats.org/drawingml/2006/main" name="UVARC_OrangeStripe_16x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E737B6D7-38C8-AB4C-828E-4B2D1F946B89}" vid="{9D56CD0D-0708-9E48-AA8C-C07CA9E4CB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5577</TotalTime>
  <Words>721</Words>
  <Application>Microsoft Macintosh PowerPoint</Application>
  <PresentationFormat>Widescreen</PresentationFormat>
  <Paragraphs>140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Franklin Gothic Book</vt:lpstr>
      <vt:lpstr>Franklin Gothic Medium</vt:lpstr>
      <vt:lpstr>1_UVARC_OrangeStripe_16x9</vt:lpstr>
      <vt:lpstr>UVARC_OrangeStripe_16x9</vt:lpstr>
      <vt:lpstr>Deep Learning with MATLAB</vt:lpstr>
      <vt:lpstr>What is Deep Learning?</vt:lpstr>
      <vt:lpstr>What is Deep Learning?</vt:lpstr>
      <vt:lpstr>Traditional ML Vs Deep Learning</vt:lpstr>
      <vt:lpstr>Flower identification EXAMPLE</vt:lpstr>
      <vt:lpstr>Traditional Machine Learning</vt:lpstr>
      <vt:lpstr>DEEP Learning</vt:lpstr>
      <vt:lpstr>Neural networks</vt:lpstr>
      <vt:lpstr>Neural networks</vt:lpstr>
      <vt:lpstr>PowerPoint Presentation</vt:lpstr>
      <vt:lpstr>Practical Applications</vt:lpstr>
      <vt:lpstr>practical applications</vt:lpstr>
      <vt:lpstr>Opensource Deep learning frameworks</vt:lpstr>
      <vt:lpstr>Why use matlab?</vt:lpstr>
      <vt:lpstr>Today’s workshop</vt:lpstr>
      <vt:lpstr>More resources</vt:lpstr>
      <vt:lpstr>Example 1: Classifying Images</vt:lpstr>
      <vt:lpstr>Neural nets expect a certain input image size</vt:lpstr>
      <vt:lpstr>STEPS</vt:lpstr>
      <vt:lpstr>Convolutional neural networks (CNN)</vt:lpstr>
      <vt:lpstr>CNN Layers</vt:lpstr>
      <vt:lpstr>Example 2: modifying a pre-trained network to identify new classes</vt:lpstr>
      <vt:lpstr>Classifying flowers</vt:lpstr>
      <vt:lpstr>Image Datastore</vt:lpstr>
      <vt:lpstr>Loss and accuracy</vt:lpstr>
      <vt:lpstr>Training options</vt:lpstr>
      <vt:lpstr>Mini-batch gradient descent</vt:lpstr>
      <vt:lpstr>More training options</vt:lpstr>
      <vt:lpstr>Steps</vt:lpstr>
      <vt:lpstr>Example 3: Building a network from scratch</vt:lpstr>
      <vt:lpstr>Steps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Deep Learning with MATLAB</dc:title>
  <dc:creator>Gancayco, Christina Anne (cag3fr)</dc:creator>
  <cp:lastModifiedBy>Gancayco, Christina Anne (cag3fr)</cp:lastModifiedBy>
  <cp:revision>43</cp:revision>
  <dcterms:created xsi:type="dcterms:W3CDTF">2019-10-16T15:41:46Z</dcterms:created>
  <dcterms:modified xsi:type="dcterms:W3CDTF">2020-02-27T16:19:54Z</dcterms:modified>
</cp:coreProperties>
</file>