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26.xml" ContentType="application/vnd.openxmlformats-officedocument.presentationml.notesSlide+xml"/>
  <Override PartName="/ppt/tags/tag8.xml" ContentType="application/vnd.openxmlformats-officedocument.presentationml.tags+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6"/>
  </p:notesMasterIdLst>
  <p:handoutMasterIdLst>
    <p:handoutMasterId r:id="rId37"/>
  </p:handoutMasterIdLst>
  <p:sldIdLst>
    <p:sldId id="256" r:id="rId5"/>
    <p:sldId id="557" r:id="rId6"/>
    <p:sldId id="553" r:id="rId7"/>
    <p:sldId id="1220" r:id="rId8"/>
    <p:sldId id="1267" r:id="rId9"/>
    <p:sldId id="556" r:id="rId10"/>
    <p:sldId id="568" r:id="rId11"/>
    <p:sldId id="569" r:id="rId12"/>
    <p:sldId id="562" r:id="rId13"/>
    <p:sldId id="386" r:id="rId14"/>
    <p:sldId id="1329" r:id="rId15"/>
    <p:sldId id="1226" r:id="rId16"/>
    <p:sldId id="426" r:id="rId17"/>
    <p:sldId id="560" r:id="rId18"/>
    <p:sldId id="1269" r:id="rId19"/>
    <p:sldId id="324" r:id="rId20"/>
    <p:sldId id="1256" r:id="rId21"/>
    <p:sldId id="611" r:id="rId22"/>
    <p:sldId id="418" r:id="rId23"/>
    <p:sldId id="1230" r:id="rId24"/>
    <p:sldId id="600" r:id="rId25"/>
    <p:sldId id="597" r:id="rId26"/>
    <p:sldId id="341" r:id="rId27"/>
    <p:sldId id="1227" r:id="rId28"/>
    <p:sldId id="561" r:id="rId29"/>
    <p:sldId id="567" r:id="rId30"/>
    <p:sldId id="1229" r:id="rId31"/>
    <p:sldId id="328" r:id="rId32"/>
    <p:sldId id="275" r:id="rId33"/>
    <p:sldId id="291" r:id="rId34"/>
    <p:sldId id="52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6DAD"/>
    <a:srgbClr val="0D78C9"/>
    <a:srgbClr val="024C84"/>
    <a:srgbClr val="993200"/>
    <a:srgbClr val="4D4E44"/>
    <a:srgbClr val="176338"/>
    <a:srgbClr val="0F5D3F"/>
    <a:srgbClr val="ABC8D1"/>
    <a:srgbClr val="1B3049"/>
    <a:srgbClr val="5D3E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30" autoAdjust="0"/>
    <p:restoredTop sz="94660"/>
  </p:normalViewPr>
  <p:slideViewPr>
    <p:cSldViewPr>
      <p:cViewPr varScale="1">
        <p:scale>
          <a:sx n="85" d="100"/>
          <a:sy n="85" d="100"/>
        </p:scale>
        <p:origin x="192" y="536"/>
      </p:cViewPr>
      <p:guideLst>
        <p:guide orient="horz" pos="2160"/>
        <p:guide pos="3841"/>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102" d="100"/>
          <a:sy n="102" d="100"/>
        </p:scale>
        <p:origin x="3528"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F993C83-2184-4286-ABE1-941A40B40C8F}" type="datetimeFigureOut">
              <a:rPr lang="en-US" smtClean="0"/>
              <a:pPr/>
              <a:t>9/25/19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7603001-E0F2-47E5-A338-816CC267AF60}" type="slidenum">
              <a:rPr lang="en-US" smtClean="0"/>
              <a:pPr/>
              <a:t>‹#›</a:t>
            </a:fld>
            <a:endParaRPr lang="en-US"/>
          </a:p>
        </p:txBody>
      </p:sp>
    </p:spTree>
    <p:extLst>
      <p:ext uri="{BB962C8B-B14F-4D97-AF65-F5344CB8AC3E}">
        <p14:creationId xmlns:p14="http://schemas.microsoft.com/office/powerpoint/2010/main" val="215365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53241F-7ED4-45AC-844C-15DB0D5F9CCD}" type="datetimeFigureOut">
              <a:rPr lang="en-US" smtClean="0"/>
              <a:pPr/>
              <a:t>9/25/19</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D73B8C3-A209-4A55-9261-22C2A02B3159}" type="slidenum">
              <a:rPr lang="en-US" smtClean="0"/>
              <a:pPr/>
              <a:t>‹#›</a:t>
            </a:fld>
            <a:endParaRPr lang="en-US"/>
          </a:p>
        </p:txBody>
      </p:sp>
    </p:spTree>
    <p:extLst>
      <p:ext uri="{BB962C8B-B14F-4D97-AF65-F5344CB8AC3E}">
        <p14:creationId xmlns:p14="http://schemas.microsoft.com/office/powerpoint/2010/main" val="17440815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indent="0">
              <a:buFont typeface="Arial" panose="020B0604020202020204" pitchFamily="34" charset="0"/>
              <a:buNone/>
            </a:pPr>
            <a:r>
              <a:rPr lang="en-US" sz="1200" b="1" dirty="0"/>
              <a:t>Discuss why Cleve invented MATLAB.   </a:t>
            </a:r>
            <a:r>
              <a:rPr lang="en-US" b="1" dirty="0"/>
              <a:t>Our goal is to do the same for parallel computing.</a:t>
            </a:r>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Example:   tic, for aa = 1:10, pause(.5), end, toc</a:t>
            </a:r>
          </a:p>
          <a:p>
            <a:pPr marL="0" indent="0">
              <a:buFont typeface="Arial" panose="020B0604020202020204" pitchFamily="34" charset="0"/>
              <a:buNone/>
            </a:pPr>
            <a:r>
              <a:rPr lang="en-US" b="1" dirty="0"/>
              <a:t>                    tic, </a:t>
            </a:r>
            <a:r>
              <a:rPr lang="en-US" b="1" dirty="0" err="1"/>
              <a:t>parfor</a:t>
            </a:r>
            <a:r>
              <a:rPr lang="en-US" b="1" dirty="0"/>
              <a:t> aa=1:10, pause(.5), end, toc</a:t>
            </a:r>
          </a:p>
          <a:p>
            <a:pPr marL="0" indent="0">
              <a:buFont typeface="Arial" panose="020B0604020202020204" pitchFamily="34" charset="0"/>
              <a:buNone/>
            </a:pPr>
            <a:endParaRPr lang="en-US" b="1" dirty="0"/>
          </a:p>
          <a:p>
            <a:r>
              <a:rPr lang="en-US" b="1" dirty="0"/>
              <a:t>web(</a:t>
            </a:r>
            <a:r>
              <a:rPr lang="en-US" b="1" dirty="0" err="1"/>
              <a:t>fullfile</a:t>
            </a:r>
            <a:r>
              <a:rPr lang="en-US" b="1" dirty="0"/>
              <a:t>(</a:t>
            </a:r>
            <a:r>
              <a:rPr lang="en-US" b="1" dirty="0" err="1"/>
              <a:t>docroot</a:t>
            </a:r>
            <a:r>
              <a:rPr lang="en-US" b="1" dirty="0"/>
              <a:t>, '</a:t>
            </a:r>
            <a:r>
              <a:rPr lang="en-US" b="1" dirty="0" err="1"/>
              <a:t>distcomp</a:t>
            </a:r>
            <a:r>
              <a:rPr lang="en-US" b="1" dirty="0"/>
              <a:t>/functionlist.html'))</a:t>
            </a:r>
          </a:p>
          <a:p>
            <a:r>
              <a:rPr lang="en-US" b="1" dirty="0"/>
              <a:t>http://www.mathworks.com/help/releases/R2016a/distcomp/functionlist.html</a:t>
            </a:r>
          </a:p>
          <a:p>
            <a:pPr marL="0" indent="0">
              <a:buFont typeface="Arial" panose="020B0604020202020204" pitchFamily="34" charset="0"/>
              <a:buNone/>
            </a:pPr>
            <a:endParaRPr lang="en-US" sz="1200" b="1" dirty="0"/>
          </a:p>
          <a:p>
            <a:pPr marL="0" indent="0">
              <a:buFont typeface="Arial" panose="020B0604020202020204" pitchFamily="34" charset="0"/>
              <a:buNone/>
            </a:pPr>
            <a:endParaRPr lang="en-US" b="1" dirty="0"/>
          </a:p>
          <a:p>
            <a:pPr marL="0" indent="0">
              <a:buFont typeface="Arial" panose="020B0604020202020204" pitchFamily="34" charset="0"/>
              <a:buNone/>
            </a:pPr>
            <a:r>
              <a:rPr lang="en-US" sz="1200" b="1" dirty="0"/>
              <a:t>What’s the need for Parallel Computing you might ask or what’s the motivation for it ?</a:t>
            </a:r>
            <a:r>
              <a:rPr lang="en-US" sz="1200" b="1" baseline="0" dirty="0"/>
              <a:t> </a:t>
            </a:r>
          </a:p>
          <a:p>
            <a:pPr marL="171450" indent="-171450">
              <a:buFont typeface="Arial" panose="020B0604020202020204" pitchFamily="34" charset="0"/>
              <a:buChar char="•"/>
            </a:pPr>
            <a:r>
              <a:rPr lang="en-US" sz="1200" b="0" baseline="0" dirty="0"/>
              <a:t>The size of the problems we need to solve is increasing and there’s a growing need to gain faster helping bring products to market quickly. And this need exists for engineers and researchers across multiple Industries and Applications !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Another motivation is simply the fact that hardware is becoming powerful- </a:t>
            </a:r>
            <a:r>
              <a:rPr lang="en-US" sz="1200" dirty="0"/>
              <a:t>Modern computers, even laptops, are parallel in architecture with multiple processors/cores. Access to GPUs</a:t>
            </a:r>
            <a:r>
              <a:rPr lang="en-US" sz="1200" baseline="0" dirty="0"/>
              <a:t>, cluster of computers or even cloud computing infrastructure is becoming common.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baseline="0" dirty="0"/>
              <a:t>However the challenge lies in the fact that you need software to utilize the power of this hardware and hence parallel computing expertise is a requirement</a:t>
            </a:r>
            <a:endParaRPr lang="en-US" sz="1200" b="1" dirty="0"/>
          </a:p>
          <a:p>
            <a:pPr marL="171450" indent="-171450">
              <a:buFont typeface="Arial" panose="020B0604020202020204" pitchFamily="34" charset="0"/>
              <a:buChar char="•"/>
            </a:pPr>
            <a:endParaRPr lang="en-US" sz="1200" b="1" dirty="0"/>
          </a:p>
          <a:p>
            <a:pPr marL="0" indent="0">
              <a:buFont typeface="Arial" panose="020B0604020202020204" pitchFamily="34" charset="0"/>
              <a:buNone/>
            </a:pPr>
            <a:r>
              <a:rPr lang="en-US" b="1" dirty="0"/>
              <a:t>How</a:t>
            </a:r>
            <a:r>
              <a:rPr lang="en-US" b="1" baseline="0" dirty="0"/>
              <a:t> do MathWorks Parallel Computing Tools help ?</a:t>
            </a:r>
          </a:p>
          <a:p>
            <a:pPr marL="171450" indent="-171450">
              <a:buFont typeface="Arial" panose="020B0604020202020204" pitchFamily="34" charset="0"/>
              <a:buChar char="•"/>
            </a:pPr>
            <a:r>
              <a:rPr lang="en-US" baseline="0" dirty="0"/>
              <a:t>Enables Engineers, scientists and researchers like yourself leverage the computational power of available hardware without the need to be a parallel computing expert</a:t>
            </a:r>
          </a:p>
          <a:p>
            <a:pPr marL="171450" indent="-171450">
              <a:buFont typeface="Arial" panose="020B0604020202020204" pitchFamily="34" charset="0"/>
              <a:buChar char="•"/>
            </a:pPr>
            <a:r>
              <a:rPr lang="en-US" baseline="0" dirty="0"/>
              <a:t>Accelerate your workflows with minimal changes to your existing code </a:t>
            </a:r>
          </a:p>
          <a:p>
            <a:pPr marL="171450" indent="-171450">
              <a:buFont typeface="Arial" panose="020B0604020202020204" pitchFamily="34" charset="0"/>
              <a:buChar char="•"/>
            </a:pPr>
            <a:r>
              <a:rPr lang="en-US" baseline="0" dirty="0"/>
              <a:t>Allow you to seamlessly scale your applications and models from your Desktop to clusters in your organization or on the cloud if you need access to more computational power/memory </a:t>
            </a:r>
          </a:p>
          <a:p>
            <a:pPr marL="0" indent="0">
              <a:buFont typeface="Arial" panose="020B0604020202020204" pitchFamily="34" charset="0"/>
              <a:buNone/>
            </a:pPr>
            <a:endParaRPr lang="en-US" baseline="0" dirty="0"/>
          </a:p>
          <a:p>
            <a:pPr marL="0" indent="0">
              <a:buFont typeface="Arial" panose="020B0604020202020204" pitchFamily="34" charset="0"/>
              <a:buNone/>
            </a:pPr>
            <a:endParaRPr lang="en-US"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Let’s look at some examples of customer across multiple industries who have been</a:t>
            </a:r>
            <a:r>
              <a:rPr lang="en-US" baseline="0" dirty="0"/>
              <a:t> using MathWorks parallel computing tools and why they chose parallel computing </a:t>
            </a:r>
            <a:endParaRPr lang="en-US" dirty="0"/>
          </a:p>
          <a:p>
            <a:pPr marL="0" indent="0">
              <a:buFont typeface="Arial" panose="020B0604020202020204" pitchFamily="34" charset="0"/>
              <a:buNone/>
            </a:pPr>
            <a:endParaRPr lang="en-US" baseline="0"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2</a:t>
            </a:fld>
            <a:endParaRPr lang="en-US"/>
          </a:p>
        </p:txBody>
      </p:sp>
    </p:spTree>
    <p:extLst>
      <p:ext uri="{BB962C8B-B14F-4D97-AF65-F5344CB8AC3E}">
        <p14:creationId xmlns:p14="http://schemas.microsoft.com/office/powerpoint/2010/main" val="13652340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i="0" dirty="0">
                <a:solidFill>
                  <a:srgbClr val="FF0000"/>
                </a:solidFill>
                <a:latin typeface="Arial" pitchFamily="34" charset="0"/>
                <a:cs typeface="Arial" pitchFamily="34" charset="0"/>
              </a:rPr>
              <a:t>One simple way to get started with cluster computing is logging onto the cluster and running MATLAB there.  This does not have to involve MATLAB Parallel Server and can be done with Parallel Computing Toolbox.</a:t>
            </a:r>
          </a:p>
        </p:txBody>
      </p:sp>
      <p:sp>
        <p:nvSpPr>
          <p:cNvPr id="4" name="Slide Number Placeholder 3"/>
          <p:cNvSpPr>
            <a:spLocks noGrp="1"/>
          </p:cNvSpPr>
          <p:nvPr>
            <p:ph type="sldNum" sz="quarter" idx="10"/>
          </p:nvPr>
        </p:nvSpPr>
        <p:spPr/>
        <p:txBody>
          <a:bodyPr/>
          <a:lstStyle/>
          <a:p>
            <a:fld id="{AD73B8C3-A209-4A55-9261-22C2A02B3159}" type="slidenum">
              <a:rPr lang="en-US" smtClean="0"/>
              <a:pPr/>
              <a:t>13</a:t>
            </a:fld>
            <a:endParaRPr lang="en-US"/>
          </a:p>
        </p:txBody>
      </p:sp>
    </p:spTree>
    <p:extLst>
      <p:ext uri="{BB962C8B-B14F-4D97-AF65-F5344CB8AC3E}">
        <p14:creationId xmlns:p14="http://schemas.microsoft.com/office/powerpoint/2010/main" val="2266549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8463" y="696913"/>
            <a:ext cx="6188075" cy="3481387"/>
          </a:xfrm>
          <a:prstGeom prst="rect">
            <a:avLst/>
          </a:prstGeo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Alternatively, you can submit jobs to a remote cluster from your laptop or desktop machine.  This requires that you have MATLAB and Parallel Computing Toolbox and MATLAB Parallel Server installed and licensed on the cluster end.</a:t>
            </a:r>
          </a:p>
        </p:txBody>
      </p:sp>
      <p:sp>
        <p:nvSpPr>
          <p:cNvPr id="4" name="Slide Number Placeholder 3"/>
          <p:cNvSpPr>
            <a:spLocks noGrp="1"/>
          </p:cNvSpPr>
          <p:nvPr>
            <p:ph type="sldNum" sz="quarter" idx="10"/>
          </p:nvPr>
        </p:nvSpPr>
        <p:spPr/>
        <p:txBody>
          <a:bodyPr/>
          <a:lstStyle/>
          <a:p>
            <a:fld id="{AD73B8C3-A209-4A55-9261-22C2A02B3159}" type="slidenum">
              <a:rPr lang="en-US" smtClean="0"/>
              <a:pPr/>
              <a:t>14</a:t>
            </a:fld>
            <a:endParaRPr lang="en-US"/>
          </a:p>
        </p:txBody>
      </p:sp>
    </p:spTree>
    <p:extLst>
      <p:ext uri="{BB962C8B-B14F-4D97-AF65-F5344CB8AC3E}">
        <p14:creationId xmlns:p14="http://schemas.microsoft.com/office/powerpoint/2010/main" val="202037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The problems</a:t>
            </a:r>
            <a:r>
              <a:rPr lang="en-GB" baseline="0" dirty="0"/>
              <a:t> or challenges you work on might need additional computational resources or memory than what is available on a single multicore desktop computer</a:t>
            </a:r>
            <a:endParaRPr lang="en-GB" dirty="0"/>
          </a:p>
          <a:p>
            <a:endParaRPr lang="en-GB" dirty="0"/>
          </a:p>
          <a:p>
            <a:pPr defTabSz="933237">
              <a:defRPr/>
            </a:pPr>
            <a:r>
              <a:rPr lang="en-GB" dirty="0"/>
              <a:t>You can also scale up and access additional computational</a:t>
            </a:r>
            <a:r>
              <a:rPr lang="en-GB" baseline="0" dirty="0"/>
              <a:t> power or memory </a:t>
            </a:r>
            <a:r>
              <a:rPr lang="en-GB" dirty="0"/>
              <a:t>of multiple computers in a cluster</a:t>
            </a:r>
            <a:r>
              <a:rPr lang="en-GB" baseline="0" dirty="0"/>
              <a:t> in your organization or on the cloud. When we say scale up it essentially means that your pool or workers are now located on the cluster computers instead of the cores of your desktop computer. </a:t>
            </a:r>
            <a:r>
              <a:rPr lang="en-US" dirty="0"/>
              <a:t>Irrespective of where your pool of workers are, your interface remains in the MATLAB Desktop. We’ve separated the algorithm from the infrastructure so you can write your code as you always do. </a:t>
            </a:r>
            <a:endParaRPr lang="en-GB" dirty="0"/>
          </a:p>
          <a:p>
            <a:endParaRPr lang="en-GB"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15</a:t>
            </a:fld>
            <a:endParaRPr lang="en-US"/>
          </a:p>
        </p:txBody>
      </p:sp>
    </p:spTree>
    <p:extLst>
      <p:ext uri="{BB962C8B-B14F-4D97-AF65-F5344CB8AC3E}">
        <p14:creationId xmlns:p14="http://schemas.microsoft.com/office/powerpoint/2010/main" val="17095992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ftr" sz="quarter" idx="4"/>
          </p:nvPr>
        </p:nvSpPr>
        <p:spPr>
          <a:noFill/>
        </p:spPr>
        <p:txBody>
          <a:bodyPr/>
          <a:lstStyle/>
          <a:p>
            <a:r>
              <a:rPr lang="en-GB" dirty="0">
                <a:solidFill>
                  <a:prstClr val="black"/>
                </a:solidFill>
              </a:rPr>
              <a:t>The MathWorks</a:t>
            </a:r>
          </a:p>
        </p:txBody>
      </p:sp>
      <p:sp>
        <p:nvSpPr>
          <p:cNvPr id="81923" name="Rectangle 7"/>
          <p:cNvSpPr>
            <a:spLocks noGrp="1" noChangeArrowheads="1"/>
          </p:cNvSpPr>
          <p:nvPr>
            <p:ph type="sldNum" sz="quarter" idx="5"/>
          </p:nvPr>
        </p:nvSpPr>
        <p:spPr>
          <a:noFill/>
        </p:spPr>
        <p:txBody>
          <a:bodyPr/>
          <a:lstStyle/>
          <a:p>
            <a:fld id="{23886314-831E-4BCB-A63C-9090EEB940EE}" type="slidenum">
              <a:rPr lang="en-GB" smtClean="0">
                <a:solidFill>
                  <a:prstClr val="black"/>
                </a:solidFill>
              </a:rPr>
              <a:pPr/>
              <a:t>16</a:t>
            </a:fld>
            <a:endParaRPr lang="en-GB">
              <a:solidFill>
                <a:prstClr val="black"/>
              </a:solidFill>
            </a:endParaRPr>
          </a:p>
        </p:txBody>
      </p:sp>
      <p:sp>
        <p:nvSpPr>
          <p:cNvPr id="81924" name="Rectangle 2"/>
          <p:cNvSpPr>
            <a:spLocks noGrp="1" noRot="1" noChangeAspect="1" noChangeArrowheads="1" noTextEdit="1"/>
          </p:cNvSpPr>
          <p:nvPr>
            <p:ph type="sldImg"/>
          </p:nvPr>
        </p:nvSpPr>
        <p:spPr>
          <a:ln/>
        </p:spPr>
      </p:sp>
      <p:sp>
        <p:nvSpPr>
          <p:cNvPr id="81925" name="Rectangle 3"/>
          <p:cNvSpPr>
            <a:spLocks noGrp="1" noChangeArrowheads="1"/>
          </p:cNvSpPr>
          <p:nvPr>
            <p:ph type="body" idx="1"/>
          </p:nvPr>
        </p:nvSpPr>
        <p:spPr>
          <a:noFill/>
          <a:ln/>
        </p:spPr>
        <p:txBody>
          <a:bodyPr>
            <a:normAutofit lnSpcReduction="10000"/>
          </a:bodyPr>
          <a:lstStyle/>
          <a:p>
            <a:pPr eaLnBrk="1" hangingPunct="1"/>
            <a:endParaRPr lang="de-DE" dirty="0"/>
          </a:p>
          <a:p>
            <a:pPr eaLnBrk="1" hangingPunct="1"/>
            <a:r>
              <a:rPr lang="de-DE" dirty="0"/>
              <a:t>There are a few primary reasons to move your Parallel Computing Toolbox workflow from a Desktop computer to a cluster:</a:t>
            </a:r>
          </a:p>
          <a:p>
            <a:pPr eaLnBrk="1" hangingPunct="1"/>
            <a:endParaRPr lang="de-DE" dirty="0"/>
          </a:p>
          <a:p>
            <a:pPr marL="174272" indent="-174272">
              <a:buFont typeface="Arial" pitchFamily="34" charset="0"/>
              <a:buChar char="•"/>
            </a:pPr>
            <a:r>
              <a:rPr lang="de-DE" dirty="0"/>
              <a:t>&lt;click&gt;</a:t>
            </a:r>
          </a:p>
          <a:p>
            <a:pPr marL="174272" indent="-174272">
              <a:buFont typeface="Arial" pitchFamily="34" charset="0"/>
              <a:buChar char="•"/>
            </a:pPr>
            <a:r>
              <a:rPr lang="de-DE" dirty="0"/>
              <a:t>You might want to perform computations on a cluster to free up your desktop computer for other work.   You can submit jobs to a cluster and retrieve the results when they‘re done.   You can even shut down your local computer while you wait.   </a:t>
            </a:r>
          </a:p>
          <a:p>
            <a:endParaRPr lang="de-DE" dirty="0"/>
          </a:p>
          <a:p>
            <a:pPr marL="174272" indent="-174272">
              <a:buFont typeface="Arial" pitchFamily="34" charset="0"/>
              <a:buChar char="•"/>
            </a:pPr>
            <a:r>
              <a:rPr lang="de-DE" dirty="0"/>
              <a:t>&lt;click&gt;  </a:t>
            </a:r>
          </a:p>
          <a:p>
            <a:pPr marL="174272" indent="-174272">
              <a:buFont typeface="Arial" pitchFamily="34" charset="0"/>
              <a:buChar char="•"/>
            </a:pPr>
            <a:r>
              <a:rPr lang="de-DE" dirty="0"/>
              <a:t>You can also use a cluster to scale an application that you‘ve developed on your desktop.   Getting computations to take minutes rather than hours allows you to make updates to code and execute multiple runs all in the same day. </a:t>
            </a:r>
          </a:p>
          <a:p>
            <a:pPr marL="174272" indent="-174272">
              <a:buFont typeface="Arial" pitchFamily="34" charset="0"/>
              <a:buChar char="•"/>
            </a:pPr>
            <a:endParaRPr lang="de-DE" dirty="0"/>
          </a:p>
          <a:p>
            <a:pPr marL="174272" indent="-174272">
              <a:buFont typeface="Arial" pitchFamily="34" charset="0"/>
              <a:buChar char="•"/>
            </a:pPr>
            <a:r>
              <a:rPr lang="en-US" dirty="0"/>
              <a:t>&lt;click&gt; </a:t>
            </a:r>
          </a:p>
          <a:p>
            <a:pPr marL="174272" indent="-174272">
              <a:buFont typeface="Arial" pitchFamily="34" charset="0"/>
              <a:buChar char="•"/>
            </a:pPr>
            <a:r>
              <a:rPr lang="en-US" dirty="0"/>
              <a:t>If you have an array that is too large for your computer's memory, you can use distributed arrays to store the data across multiple computers, so that each computer contains only a part of the array.   A growing number of MATLAB matrix operations and functions have been enhanced to work with distributed arrays using the Parallel Computing Toolbox.   These enhanced functions allow you to use your desktop session to operate on the entire distributed array as a single entity.   [See the Release Notes for recent releases of Parallel Computing Toolbox for more details regarding which functions have been enhanced]</a:t>
            </a:r>
            <a:endParaRPr lang="de-DE" dirty="0"/>
          </a:p>
          <a:p>
            <a:endParaRPr lang="de-DE" dirty="0"/>
          </a:p>
          <a:p>
            <a:pPr eaLnBrk="1" hangingPunct="1"/>
            <a:endParaRPr lang="de-DE" dirty="0"/>
          </a:p>
          <a:p>
            <a:pPr eaLnBrk="1" hangingPunct="1"/>
            <a:endParaRPr lang="de-DE" dirty="0"/>
          </a:p>
        </p:txBody>
      </p:sp>
    </p:spTree>
    <p:extLst>
      <p:ext uri="{BB962C8B-B14F-4D97-AF65-F5344CB8AC3E}">
        <p14:creationId xmlns:p14="http://schemas.microsoft.com/office/powerpoint/2010/main" val="35819978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short movie, you can see the impact of using MATLAB Parallel Server.</a:t>
            </a:r>
          </a:p>
          <a:p>
            <a:endParaRPr lang="en-US" dirty="0"/>
          </a:p>
          <a:p>
            <a:r>
              <a:rPr lang="en-US" dirty="0"/>
              <a:t>In this case, I need to run 100,000 different parameter combinations for a van der Pol Equation parameter sweep.   In the elapsed 2 minutes, I can run a small portion of my calculations with desktop MATLAB, I could run about one-quarter of my calculations with 12 workers on a cluster or a high-end desktop, or I could run my entire set of calculations with 50 workers and a cluster with MATLAB Parallel Server.</a:t>
            </a:r>
          </a:p>
          <a:p>
            <a:endParaRPr lang="en-US" dirty="0"/>
          </a:p>
          <a:p>
            <a:r>
              <a:rPr lang="en-US" dirty="0"/>
              <a:t>By adding more resources, I can get more done in less time.</a:t>
            </a:r>
          </a:p>
        </p:txBody>
      </p:sp>
      <p:sp>
        <p:nvSpPr>
          <p:cNvPr id="4" name="Slide Number Placeholder 3"/>
          <p:cNvSpPr>
            <a:spLocks noGrp="1"/>
          </p:cNvSpPr>
          <p:nvPr>
            <p:ph type="sldNum" sz="quarter" idx="5"/>
          </p:nvPr>
        </p:nvSpPr>
        <p:spPr/>
        <p:txBody>
          <a:bodyPr/>
          <a:lstStyle/>
          <a:p>
            <a:fld id="{AD73B8C3-A209-4A55-9261-22C2A02B3159}" type="slidenum">
              <a:rPr lang="en-US" smtClean="0"/>
              <a:pPr/>
              <a:t>17</a:t>
            </a:fld>
            <a:endParaRPr lang="en-US"/>
          </a:p>
        </p:txBody>
      </p:sp>
    </p:spTree>
    <p:extLst>
      <p:ext uri="{BB962C8B-B14F-4D97-AF65-F5344CB8AC3E}">
        <p14:creationId xmlns:p14="http://schemas.microsoft.com/office/powerpoint/2010/main" val="3735746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In this example, you see a parameter sweep in which we run up to 160,000 different configurations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Doc </a:t>
            </a:r>
            <a:r>
              <a:rPr lang="en-US" baseline="0"/>
              <a:t>example </a:t>
            </a:r>
            <a:r>
              <a:rPr lang="en-US" sz="1200" u="sng" kern="1200">
                <a:solidFill>
                  <a:schemeClr val="tx1"/>
                </a:solidFill>
                <a:effectLst/>
                <a:latin typeface="+mn-lt"/>
                <a:ea typeface="+mn-ea"/>
                <a:cs typeface="+mn-cs"/>
              </a:rPr>
              <a:t>https://www.mathworks.com/help/distcomp/examples/plot-progress-during-parallel-computations-using-parfor-and-dataqueue.html?searchHighlight=dataqueue&amp;s_tid=doc_srchtitle</a:t>
            </a:r>
            <a:endParaRPr lang="en-US" dirty="0"/>
          </a:p>
          <a:p>
            <a:pPr lvl="0"/>
            <a:r>
              <a:rPr lang="en-US" dirty="0"/>
              <a:t>If my problem is well-sized,</a:t>
            </a:r>
            <a:r>
              <a:rPr lang="en-US" baseline="0" dirty="0"/>
              <a:t> I can get more than a 90x speed-up with 100 workers.</a:t>
            </a:r>
          </a:p>
          <a:p>
            <a:pPr lvl="0"/>
            <a:endParaRPr lang="en-US" baseline="0" dirty="0"/>
          </a:p>
          <a:p>
            <a:pPr lvl="0"/>
            <a:r>
              <a:rPr lang="en-US" baseline="0" dirty="0"/>
              <a:t>Just adding more workers is not a guarantee of more speed-up, though.  Every application has its limits, and eventually overhead will dominate.</a:t>
            </a:r>
          </a:p>
          <a:p>
            <a:pPr lvl="0"/>
            <a:endParaRPr lang="en-US" baseline="0" dirty="0"/>
          </a:p>
          <a:p>
            <a:pPr lvl="0"/>
            <a:r>
              <a:rPr lang="en-US" baseline="0" dirty="0"/>
              <a:t>When choosing how many workers you should use, it’s best to think about your overall needs,  in this case, even with 64 workers, I can go from 4 hours to just 4 minutes, which might be good enough.  </a:t>
            </a:r>
          </a:p>
          <a:p>
            <a:pPr lvl="0"/>
            <a:endParaRPr lang="en-US" baseline="0" dirty="0"/>
          </a:p>
          <a:p>
            <a:pPr lvl="0"/>
            <a:r>
              <a:rPr lang="en-US" baseline="0" dirty="0"/>
              <a:t>As mentioned previously, the sweet spot is ultimate execution  on the order of a few minutes.</a:t>
            </a:r>
            <a:endParaRPr lang="en-US" dirty="0"/>
          </a:p>
          <a:p>
            <a:pPr lvl="0"/>
            <a:endParaRPr lang="en-US" dirty="0"/>
          </a:p>
          <a:p>
            <a:pPr lvl="0"/>
            <a:r>
              <a:rPr lang="en-US" dirty="0"/>
              <a:t>Notes:</a:t>
            </a:r>
          </a:p>
          <a:p>
            <a:pPr marL="171450" lvl="0" indent="-171450">
              <a:buFont typeface="Arial" pitchFamily="34" charset="0"/>
              <a:buChar char="•"/>
            </a:pPr>
            <a:r>
              <a:rPr lang="en-US" dirty="0"/>
              <a:t>Computation time is from tic/</a:t>
            </a:r>
            <a:r>
              <a:rPr lang="en-US" dirty="0" err="1"/>
              <a:t>toc</a:t>
            </a:r>
            <a:r>
              <a:rPr lang="en-US" dirty="0"/>
              <a:t> around just the </a:t>
            </a:r>
            <a:r>
              <a:rPr lang="en-US" dirty="0" err="1"/>
              <a:t>parfor</a:t>
            </a:r>
            <a:endParaRPr lang="en-US" dirty="0"/>
          </a:p>
          <a:p>
            <a:pPr marL="171450" lvl="0" indent="-171450">
              <a:buFont typeface="Arial" pitchFamily="34" charset="0"/>
              <a:buChar char="•"/>
            </a:pPr>
            <a:r>
              <a:rPr lang="en-US" dirty="0"/>
              <a:t>Ran this on Amazon EC2 (no need to advertise that, but it is true!)</a:t>
            </a:r>
          </a:p>
          <a:p>
            <a:pPr lvl="0"/>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XB=</a:t>
            </a:r>
            <a:r>
              <a:rPr lang="en-US" sz="1200" b="0" i="0" u="none" strike="noStrike" kern="1200" baseline="0" dirty="0" err="1">
                <a:solidFill>
                  <a:schemeClr val="tx1"/>
                </a:solidFill>
                <a:latin typeface="+mn-lt"/>
                <a:ea typeface="+mn-ea"/>
                <a:cs typeface="+mn-cs"/>
              </a:rPr>
              <a:t>frameworkSubmit</a:t>
            </a:r>
            <a:r>
              <a:rPr lang="en-US" sz="1200" b="0" i="0" u="none" strike="noStrike" kern="1200" baseline="0" dirty="0">
                <a:solidFill>
                  <a:schemeClr val="tx1"/>
                </a:solidFill>
                <a:latin typeface="+mn-lt"/>
                <a:ea typeface="+mn-ea"/>
                <a:cs typeface="+mn-cs"/>
              </a:rPr>
              <a:t>(50,200,1,3,'R2014a_c3_192_2hr');</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 Add links to blackjack and a\b</a:t>
            </a:r>
          </a:p>
          <a:p>
            <a:r>
              <a:rPr lang="en-US" sz="1200" b="0" i="0" u="none" strike="noStrike" kern="1200" baseline="0" dirty="0">
                <a:solidFill>
                  <a:schemeClr val="tx1"/>
                </a:solidFill>
                <a:latin typeface="+mn-lt"/>
                <a:ea typeface="+mn-ea"/>
                <a:cs typeface="+mn-cs"/>
              </a:rPr>
              <a:t>% might want to mention </a:t>
            </a:r>
            <a:r>
              <a:rPr lang="en-US" sz="1200" b="0" i="0" u="none" strike="noStrike" kern="1200" baseline="0" dirty="0" err="1">
                <a:solidFill>
                  <a:schemeClr val="tx1"/>
                </a:solidFill>
                <a:latin typeface="+mn-lt"/>
                <a:ea typeface="+mn-ea"/>
                <a:cs typeface="+mn-cs"/>
              </a:rPr>
              <a:t>partictoc</a:t>
            </a:r>
            <a:r>
              <a:rPr lang="en-US" sz="1200" b="0" i="0" u="none" strike="noStrike" kern="1200" baseline="0" dirty="0">
                <a:solidFill>
                  <a:schemeClr val="tx1"/>
                </a:solidFill>
                <a:latin typeface="+mn-lt"/>
                <a:ea typeface="+mn-ea"/>
                <a:cs typeface="+mn-cs"/>
              </a:rPr>
              <a:t>, or pull it from code</a:t>
            </a:r>
          </a:p>
          <a:p>
            <a:r>
              <a:rPr lang="en-US" sz="1200" b="0" i="0" u="none" strike="noStrike" kern="1200" baseline="0" dirty="0">
                <a:solidFill>
                  <a:schemeClr val="tx1"/>
                </a:solidFill>
                <a:latin typeface="+mn-lt"/>
                <a:ea typeface="+mn-ea"/>
                <a:cs typeface="+mn-cs"/>
              </a:rPr>
              <a:t> % all demos need html version</a:t>
            </a:r>
          </a:p>
          <a:p>
            <a:pPr lvl="0"/>
            <a:endParaRPr lang="en-US" dirty="0"/>
          </a:p>
          <a:p>
            <a:pPr lvl="0"/>
            <a:endParaRPr lang="en-US" dirty="0"/>
          </a:p>
          <a:p>
            <a:pPr lvl="1"/>
            <a:endParaRPr lang="en-US" dirty="0"/>
          </a:p>
          <a:p>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18</a:t>
            </a:fld>
            <a:endParaRPr lang="en-US"/>
          </a:p>
        </p:txBody>
      </p:sp>
    </p:spTree>
    <p:extLst>
      <p:ext uri="{BB962C8B-B14F-4D97-AF65-F5344CB8AC3E}">
        <p14:creationId xmlns:p14="http://schemas.microsoft.com/office/powerpoint/2010/main" val="36488671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There are multiple options for scaling your MATLAB</a:t>
            </a:r>
            <a:r>
              <a:rPr lang="en-US" sz="1200" b="0" i="0" kern="1200" baseline="300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programs and </a:t>
            </a:r>
            <a:r>
              <a:rPr lang="en-US" sz="1200" b="0" i="0" kern="1200" dirty="0" err="1">
                <a:solidFill>
                  <a:schemeClr val="tx1"/>
                </a:solidFill>
                <a:effectLst/>
                <a:latin typeface="+mn-lt"/>
                <a:ea typeface="+mn-ea"/>
                <a:cs typeface="+mn-cs"/>
              </a:rPr>
              <a:t>Simulink</a:t>
            </a:r>
            <a:r>
              <a:rPr lang="en-US" sz="1200" b="0" i="0" kern="1200" baseline="30000" dirty="0" err="1">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models</a:t>
            </a:r>
            <a:r>
              <a:rPr lang="en-US" sz="1200" b="0" i="0" kern="1200" dirty="0">
                <a:solidFill>
                  <a:schemeClr val="tx1"/>
                </a:solidFill>
                <a:effectLst/>
                <a:latin typeface="+mn-lt"/>
                <a:ea typeface="+mn-ea"/>
                <a:cs typeface="+mn-cs"/>
              </a:rPr>
              <a:t> beyond the desktop.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Take advantage of your desktop resources using Parallel Computing Toolbox™, and then easily scale your application beyond the desktop to use additional hardware resources without changing your algorithmic code.</a:t>
            </a:r>
            <a:r>
              <a:rPr lang="en-US" baseline="0" dirty="0"/>
              <a:t> Our parallel computing tools can support a broad variety of cluster types.   We can support ad-hoc cluster made from workstations, traditional clusters, and even the cloud.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Refer</a:t>
            </a:r>
            <a:r>
              <a:rPr lang="en-US" sz="1200" b="0" i="0" kern="1200" baseline="0" dirty="0">
                <a:solidFill>
                  <a:schemeClr val="tx1"/>
                </a:solidFill>
                <a:effectLst/>
                <a:latin typeface="+mn-lt"/>
                <a:ea typeface="+mn-ea"/>
                <a:cs typeface="+mn-cs"/>
              </a:rPr>
              <a:t> to additional information here: http://www.mathworks.com/products/parallel-computing/parallel-computing-on-the-cloud/</a:t>
            </a:r>
          </a:p>
          <a:p>
            <a:endParaRPr lang="en-US" sz="1200" b="0" i="0"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19</a:t>
            </a:fld>
            <a:endParaRPr lang="en-US"/>
          </a:p>
        </p:txBody>
      </p:sp>
    </p:spTree>
    <p:extLst>
      <p:ext uri="{BB962C8B-B14F-4D97-AF65-F5344CB8AC3E}">
        <p14:creationId xmlns:p14="http://schemas.microsoft.com/office/powerpoint/2010/main" val="57844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20</a:t>
            </a:fld>
            <a:endParaRPr lang="en-US"/>
          </a:p>
        </p:txBody>
      </p:sp>
    </p:spTree>
    <p:extLst>
      <p:ext uri="{BB962C8B-B14F-4D97-AF65-F5344CB8AC3E}">
        <p14:creationId xmlns:p14="http://schemas.microsoft.com/office/powerpoint/2010/main" val="1154401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what’s the real problem when we can’t load the data as usual?</a:t>
            </a:r>
          </a:p>
          <a:p>
            <a:endParaRPr lang="en-GB" dirty="0"/>
          </a:p>
          <a:p>
            <a:r>
              <a:rPr lang="en-GB" dirty="0"/>
              <a:t>The definition of big data is that normal</a:t>
            </a:r>
            <a:r>
              <a:rPr lang="en-GB" baseline="0" dirty="0"/>
              <a:t> tools won’t work. That makes processing the data hard, and may require us to switch which tools we use, or at the very least learn new ways of working or new programming techniques for our tool of choice. Many of the </a:t>
            </a:r>
            <a:r>
              <a:rPr lang="en-GB" baseline="0" dirty="0" err="1"/>
              <a:t>BigData</a:t>
            </a:r>
            <a:r>
              <a:rPr lang="en-GB" baseline="0" dirty="0"/>
              <a:t> capabilities offered by standard tools require recoding algorithms at a much lower level, requiring much more programming expertise.</a:t>
            </a:r>
          </a:p>
          <a:p>
            <a:endParaRPr lang="en-GB" baseline="0" dirty="0"/>
          </a:p>
          <a:p>
            <a:r>
              <a:rPr lang="en-GB" baseline="0" dirty="0"/>
              <a:t>For some time now we’ve been pondering on these and other questions and trying to work out a neat way to let you take MATLAB code that runs in memory as usual, and without learning new techniques apply those same algorithms to data sets that don’t fit in memory. Even if you do have to change the algorithm a bit, we want it to look like normal MATLAB code that any of you would recognize and understand.</a:t>
            </a:r>
            <a:endParaRPr lang="en-GB"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21</a:t>
            </a:fld>
            <a:endParaRPr lang="en-US"/>
          </a:p>
        </p:txBody>
      </p:sp>
    </p:spTree>
    <p:extLst>
      <p:ext uri="{BB962C8B-B14F-4D97-AF65-F5344CB8AC3E}">
        <p14:creationId xmlns:p14="http://schemas.microsoft.com/office/powerpoint/2010/main" val="3999742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MATLAB provides a single, high-performance environment for working with big data. You can: </a:t>
            </a:r>
          </a:p>
          <a:p>
            <a:r>
              <a:rPr lang="en-US" sz="1200" b="0" i="0" u="none" strike="noStrike" kern="1200" baseline="0" dirty="0">
                <a:solidFill>
                  <a:schemeClr val="tx1"/>
                </a:solidFill>
                <a:latin typeface="+mn-lt"/>
                <a:ea typeface="+mn-ea"/>
                <a:cs typeface="+mn-cs"/>
              </a:rPr>
              <a:t>Access data that does not fit in memory from standard big data sources Use data from a Hadoop Distributed File System (HDFS) in MATLAB </a:t>
            </a:r>
          </a:p>
          <a:p>
            <a:r>
              <a:rPr lang="en-US" sz="1200" b="0" i="0" u="none" strike="noStrike" kern="1200" baseline="0" dirty="0">
                <a:solidFill>
                  <a:schemeClr val="tx1"/>
                </a:solidFill>
                <a:latin typeface="+mn-lt"/>
                <a:ea typeface="+mn-ea"/>
                <a:cs typeface="+mn-cs"/>
              </a:rPr>
              <a:t>Create repositories of large amounts of images, spreadsheets, and custom files (</a:t>
            </a:r>
            <a:r>
              <a:rPr lang="en-US" sz="1200" b="0" i="0" u="none" strike="noStrike" kern="1200" baseline="0" dirty="0" err="1">
                <a:solidFill>
                  <a:schemeClr val="tx1"/>
                </a:solidFill>
                <a:latin typeface="+mn-lt"/>
                <a:ea typeface="+mn-ea"/>
                <a:cs typeface="+mn-cs"/>
              </a:rPr>
              <a:t>datastore</a:t>
            </a:r>
            <a:r>
              <a:rPr lang="en-US" sz="1200" b="0" i="0" u="none" strike="noStrike" kern="1200" baseline="0" dirty="0">
                <a:solidFill>
                  <a:schemeClr val="tx1"/>
                </a:solidFill>
                <a:latin typeface="+mn-lt"/>
                <a:ea typeface="+mn-ea"/>
                <a:cs typeface="+mn-cs"/>
              </a:rPr>
              <a:t>)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Use capabilities customized for beginners and power users of big data applications Use tall arrays for working with columnar data with millions or billions of rows </a:t>
            </a:r>
          </a:p>
          <a:p>
            <a:r>
              <a:rPr lang="en-US" sz="1200" b="0" i="0" u="none" strike="noStrike" kern="1200" baseline="0" dirty="0">
                <a:solidFill>
                  <a:schemeClr val="tx1"/>
                </a:solidFill>
                <a:latin typeface="+mn-lt"/>
                <a:ea typeface="+mn-ea"/>
                <a:cs typeface="+mn-cs"/>
              </a:rPr>
              <a:t>Partition data, too big for a single computer, across computers in a cluster using distributed arrays </a:t>
            </a:r>
          </a:p>
          <a:p>
            <a:r>
              <a:rPr lang="en-US" sz="1200" b="0" i="0" u="none" strike="noStrike" kern="1200" baseline="0" dirty="0">
                <a:solidFill>
                  <a:schemeClr val="tx1"/>
                </a:solidFill>
                <a:latin typeface="+mn-lt"/>
                <a:ea typeface="+mn-ea"/>
                <a:cs typeface="+mn-cs"/>
              </a:rPr>
              <a:t>Use hundreds of MATLAB and toolbox functions supported with tall, distributed, and sparse arrays </a:t>
            </a:r>
          </a:p>
          <a:p>
            <a:r>
              <a:rPr lang="en-US" sz="1200" b="0" i="0" u="none" strike="noStrike" kern="1200" baseline="0" dirty="0">
                <a:solidFill>
                  <a:schemeClr val="tx1"/>
                </a:solidFill>
                <a:latin typeface="+mn-lt"/>
                <a:ea typeface="+mn-ea"/>
                <a:cs typeface="+mn-cs"/>
              </a:rPr>
              <a:t>Create your own big data algorithms using MATLAB MapReduce or MATLAB API for Spark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Program once, and scale to many execution environments: desktop machines, compute clusters, and Spark clusters </a:t>
            </a:r>
          </a:p>
          <a:p>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22</a:t>
            </a:fld>
            <a:endParaRPr lang="en-US"/>
          </a:p>
        </p:txBody>
      </p:sp>
    </p:spTree>
    <p:extLst>
      <p:ext uri="{BB962C8B-B14F-4D97-AF65-F5344CB8AC3E}">
        <p14:creationId xmlns:p14="http://schemas.microsoft.com/office/powerpoint/2010/main" val="3777101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600" dirty="0"/>
              <a:t>Here are some examples of</a:t>
            </a:r>
            <a:r>
              <a:rPr lang="en-US" sz="1600" baseline="0" dirty="0"/>
              <a:t> where people are successfully using our parallel computing tools.  All of these people are scaling up their problems to run on additional hardware and seeing significant benefits from it.  </a:t>
            </a:r>
          </a:p>
          <a:p>
            <a:endParaRPr lang="en-US" sz="1600" baseline="0" dirty="0"/>
          </a:p>
          <a:p>
            <a:r>
              <a:rPr lang="en-US" sz="1600" dirty="0"/>
              <a:t>Here</a:t>
            </a:r>
            <a:r>
              <a:rPr lang="en-US" sz="1600" baseline="0" dirty="0"/>
              <a:t> </a:t>
            </a:r>
            <a:r>
              <a:rPr lang="en-US" sz="1600" dirty="0"/>
              <a:t>are examples </a:t>
            </a:r>
            <a:r>
              <a:rPr lang="en-US" sz="1600" baseline="0" dirty="0"/>
              <a:t>from some of our user stories</a:t>
            </a:r>
            <a:r>
              <a:rPr lang="en-US" sz="1600" dirty="0"/>
              <a:t> </a:t>
            </a:r>
            <a:r>
              <a:rPr lang="en-US" sz="1600" baseline="0" dirty="0"/>
              <a:t>of what can be done with our parallel computing tools.  In many of these cases, they wrote the code once and could run in it many different environments.  Some of these are simple Monte Carlo analyses, some are parameter sweeps, there are also people doing optimization.  </a:t>
            </a:r>
          </a:p>
          <a:p>
            <a:endParaRPr lang="en-US" sz="1600" baseline="0" dirty="0"/>
          </a:p>
          <a:p>
            <a:r>
              <a:rPr lang="en-US" sz="1600" baseline="0" dirty="0"/>
              <a:t>Our parallel computing tools are all about enabling you to scale to more hardware without needing to be an expert in parallel computing.  </a:t>
            </a:r>
            <a:br>
              <a:rPr lang="en-US" sz="1600" baseline="0" dirty="0"/>
            </a:br>
            <a:br>
              <a:rPr lang="en-US" sz="1600" baseline="0" dirty="0"/>
            </a:br>
            <a:endParaRPr lang="de-CH" baseline="0"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3</a:t>
            </a:fld>
            <a:endParaRPr lang="en-US"/>
          </a:p>
        </p:txBody>
      </p:sp>
    </p:spTree>
    <p:extLst>
      <p:ext uri="{BB962C8B-B14F-4D97-AF65-F5344CB8AC3E}">
        <p14:creationId xmlns:p14="http://schemas.microsoft.com/office/powerpoint/2010/main" val="8484286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dirty="0"/>
              <a:t>Tall</a:t>
            </a:r>
            <a:r>
              <a:rPr lang="en-GB" baseline="0" dirty="0"/>
              <a:t> arrays are new in MATLAB release R2016b. However they represent data that doesn’t fit in memory and is backed by files on disk. They are designed to deal with data where you have millions, billions, or more observations of a small number of variables. That means lots of rows and relatively few columns, hence the name “tall”.</a:t>
            </a:r>
          </a:p>
          <a:p>
            <a:endParaRPr lang="en-GB" baseline="0" dirty="0"/>
          </a:p>
          <a:p>
            <a:r>
              <a:rPr lang="en-GB" baseline="0" dirty="0"/>
              <a:t>As with the other remote array types, they look like ordinary arrays or tables and you can write code in the normal way. However the calculations run quite differently. Out of the box you will be able to use over 200 MATLAB functions from basic operators and math functions, timestamp processing, string manipulation, and including algorithms from the Statistics and Machine Learning Toolbox for classification, regression and other statistical modelling.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Since the pieces</a:t>
            </a:r>
            <a:r>
              <a:rPr lang="en-GB" baseline="0" dirty="0"/>
              <a:t> are processed independently, you can parallelize this using Parallel Computing Toolbox and process several pieces or chunks of data at a time. The speed-up you will see depends on how many CPU cores you have but should be nearly linear until you hit the I/O limits of your disk or network.</a:t>
            </a:r>
            <a:endParaRPr lang="en-GB" dirty="0"/>
          </a:p>
          <a:p>
            <a:pPr defTabSz="933237">
              <a:defRPr/>
            </a:pPr>
            <a:endParaRPr lang="en-GB" sz="1800" dirty="0"/>
          </a:p>
          <a:p>
            <a:pPr defTabSz="933237">
              <a:defRPr/>
            </a:pPr>
            <a:r>
              <a:rPr lang="en-GB" sz="1800" dirty="0"/>
              <a:t>Parallel Computing Toolbox provides something called a “distributed” array. On your desktop this looks just like a normal MATLAB variable but it’s data is distributed across MATLAB workers on the cluster. When you perform an operation on a distributed array the work happens out in the cluster but nothing much else changes from your normal workflow.</a:t>
            </a:r>
          </a:p>
          <a:p>
            <a:pPr marL="0" marR="0" lvl="0" indent="0" algn="l" defTabSz="933237"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can prototype distributed array on the desktop and then scale up to additional resources with MATLAB Parallel Server.</a:t>
            </a:r>
            <a:endParaRPr lang="en-GB" sz="1800" dirty="0"/>
          </a:p>
          <a:p>
            <a:pPr defTabSz="933237">
              <a:defRPr/>
            </a:pPr>
            <a:endParaRPr lang="en-GB" sz="1800" dirty="0"/>
          </a:p>
          <a:p>
            <a:pPr defTabSz="933237">
              <a:defRPr/>
            </a:pPr>
            <a:r>
              <a:rPr lang="en-GB" sz="1800" dirty="0"/>
              <a:t>A large number of standard MATLAB functions work with distributed arrays just as they do for normal variables. That means you can program a distributed-array algorithm just how you would program a normal in-memory algorithm.</a:t>
            </a:r>
          </a:p>
          <a:p>
            <a:pPr defTabSz="933237">
              <a:defRPr/>
            </a:pPr>
            <a:endParaRPr lang="en-GB" sz="1800" dirty="0"/>
          </a:p>
          <a:p>
            <a:pPr marL="0" lvl="1" defTabSz="933237">
              <a:defRPr/>
            </a:pPr>
            <a:r>
              <a:rPr lang="en-US" sz="1800" dirty="0"/>
              <a:t>Just like we do for the GPU, we have overloaded functions that work transparently with variables that are stored across the memory of multiple physical computers.   With the overloaded functions, you can write one application that can work with local data or distributed data without needing to be an expert in message passing.   Our goal is to make difficult things easy, so you can focus on your algorithms and research</a:t>
            </a:r>
          </a:p>
          <a:p>
            <a:pPr marL="0" lvl="1" defTabSz="933237">
              <a:defRPr/>
            </a:pPr>
            <a:endParaRPr lang="en-US" sz="1800" dirty="0"/>
          </a:p>
          <a:p>
            <a:pPr defTabSz="933237">
              <a:defRPr/>
            </a:pPr>
            <a:endParaRPr lang="en-GB" sz="1800" dirty="0"/>
          </a:p>
          <a:p>
            <a:pPr defTabSz="933237">
              <a:defRPr/>
            </a:pPr>
            <a:endParaRPr lang="en-GB" sz="1800" dirty="0"/>
          </a:p>
          <a:p>
            <a:endParaRPr lang="en-GB" dirty="0"/>
          </a:p>
          <a:p>
            <a:endParaRPr lang="en-US"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23</a:t>
            </a:fld>
            <a:endParaRPr lang="en-US"/>
          </a:p>
        </p:txBody>
      </p:sp>
    </p:spTree>
    <p:extLst>
      <p:ext uri="{BB962C8B-B14F-4D97-AF65-F5344CB8AC3E}">
        <p14:creationId xmlns:p14="http://schemas.microsoft.com/office/powerpoint/2010/main" val="11285413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24</a:t>
            </a:fld>
            <a:endParaRPr lang="en-US"/>
          </a:p>
        </p:txBody>
      </p:sp>
    </p:spTree>
    <p:extLst>
      <p:ext uri="{BB962C8B-B14F-4D97-AF65-F5344CB8AC3E}">
        <p14:creationId xmlns:p14="http://schemas.microsoft.com/office/powerpoint/2010/main" val="3220290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Our</a:t>
            </a:r>
            <a:r>
              <a:rPr lang="en-US" baseline="0" dirty="0"/>
              <a:t> tools can both be used to speed up your calculation using multiple CPUs and by using GPUs.  </a:t>
            </a:r>
          </a:p>
          <a:p>
            <a:endParaRPr lang="en-US" dirty="0"/>
          </a:p>
          <a:p>
            <a:r>
              <a:rPr lang="en-US" dirty="0"/>
              <a:t>Although GPUs have hundreds of cores, we treat the GPU as a single  unit, and access directly from a  MATLAB computation engine.   For example,  any single Worker can access the entire GPU.       </a:t>
            </a:r>
          </a:p>
          <a:p>
            <a:endParaRPr lang="en-GB" dirty="0"/>
          </a:p>
          <a:p>
            <a:r>
              <a:rPr lang="de-CH" sz="1200" dirty="0"/>
              <a:t>Expected</a:t>
            </a:r>
            <a:r>
              <a:rPr lang="de-CH" sz="1200" baseline="0" dirty="0"/>
              <a:t> speed-up varies with problem specifics as well as the avaialable hardware.</a:t>
            </a:r>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25</a:t>
            </a:fld>
            <a:endParaRPr lang="en-US"/>
          </a:p>
        </p:txBody>
      </p:sp>
    </p:spTree>
    <p:extLst>
      <p:ext uri="{BB962C8B-B14F-4D97-AF65-F5344CB8AC3E}">
        <p14:creationId xmlns:p14="http://schemas.microsoft.com/office/powerpoint/2010/main" val="3575468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050" dirty="0"/>
              <a:t>In the case of GPUs, it’s slightly different.  </a:t>
            </a:r>
          </a:p>
          <a:p>
            <a:r>
              <a:rPr lang="en-US" sz="1050" dirty="0"/>
              <a:t>Ideal problems for GPU computing</a:t>
            </a:r>
            <a:r>
              <a:rPr lang="en-US" sz="1050" baseline="0" dirty="0"/>
              <a:t> :</a:t>
            </a:r>
            <a:endParaRPr lang="en-US" sz="1050" dirty="0"/>
          </a:p>
          <a:p>
            <a:endParaRPr lang="en-US" sz="1050" b="1" dirty="0"/>
          </a:p>
          <a:p>
            <a:r>
              <a:rPr lang="en-US" sz="1050" b="1" dirty="0"/>
              <a:t>1. Massively parallel</a:t>
            </a:r>
            <a:r>
              <a:rPr lang="en-US" sz="1050" dirty="0"/>
              <a:t>—The computations can be broken down into hundreds or thousands of independent units of work.  You will see </a:t>
            </a:r>
            <a:r>
              <a:rPr lang="en-US" sz="1050" baseline="0" dirty="0"/>
              <a:t>the best performance all of the cores are kept busy, exploiting the inherent parallel nature of the GPU. </a:t>
            </a:r>
          </a:p>
          <a:p>
            <a:r>
              <a:rPr lang="en-US" sz="1050" b="1" dirty="0"/>
              <a:t>2.</a:t>
            </a:r>
            <a:r>
              <a:rPr lang="en-US" sz="1050" b="1" baseline="0" dirty="0"/>
              <a:t> </a:t>
            </a:r>
            <a:r>
              <a:rPr lang="en-US" sz="1050" b="1" dirty="0"/>
              <a:t>Computationally intensive</a:t>
            </a:r>
            <a:r>
              <a:rPr lang="en-US" sz="1050" dirty="0"/>
              <a:t>—The time spent on computation significantly exceeds the time spent on transferring data to and from GPU memory. Because a GPU is attached to the host CPU via the PCI Express bus, the memory access is slower than with a traditional CPU. This means that your overall computational speedup is limited by the amount of data transfer that occurs in your algorithm. </a:t>
            </a:r>
          </a:p>
          <a:p>
            <a:r>
              <a:rPr lang="en-US" sz="1600" b="1" dirty="0"/>
              <a:t>3. Algorithm consists of supported functions</a:t>
            </a:r>
          </a:p>
          <a:p>
            <a:endParaRPr lang="en-US" sz="1600" b="1" dirty="0"/>
          </a:p>
          <a:p>
            <a:r>
              <a:rPr lang="en-US" sz="1050" dirty="0"/>
              <a:t>Our developers have written CUDA versions of key MATLAB and toolbox functions and presented them as overloaded  functions</a:t>
            </a:r>
            <a:r>
              <a:rPr lang="en-US" sz="1050" baseline="0" dirty="0"/>
              <a:t> – We have over 300 GPU-enabled functions in MATLAB and a growing number of GPU-enabled functions in additional toolboxes as well.</a:t>
            </a:r>
          </a:p>
          <a:p>
            <a:endParaRPr lang="en-US" sz="1050" baseline="0" dirty="0"/>
          </a:p>
          <a:p>
            <a:r>
              <a:rPr lang="en-US" sz="1050" dirty="0"/>
              <a:t>The diagram pretty much sums up</a:t>
            </a:r>
            <a:r>
              <a:rPr lang="en-US" sz="1050" baseline="0" dirty="0"/>
              <a:t> the easiest way to do GPU computing in MATLAB – Transfer/create data on the GPU using the “gpuArray”, run your function as you would normally - </a:t>
            </a:r>
            <a:r>
              <a:rPr lang="en-US" sz="1050" dirty="0"/>
              <a:t>if the inputs are available on the GPU, we do the right thing and run on the GPU</a:t>
            </a:r>
            <a:r>
              <a:rPr lang="en-US" sz="1050" baseline="0" dirty="0"/>
              <a:t> and then “gather” the data back to the CPU. This seamless support allows you to run the same code on both the CPU and the GPU.</a:t>
            </a:r>
            <a:endParaRPr lang="en-US" sz="1050"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26</a:t>
            </a:fld>
            <a:endParaRPr lang="en-US"/>
          </a:p>
        </p:txBody>
      </p:sp>
    </p:spTree>
    <p:extLst>
      <p:ext uri="{BB962C8B-B14F-4D97-AF65-F5344CB8AC3E}">
        <p14:creationId xmlns:p14="http://schemas.microsoft.com/office/powerpoint/2010/main" val="14186992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27</a:t>
            </a:fld>
            <a:endParaRPr lang="en-US"/>
          </a:p>
        </p:txBody>
      </p:sp>
    </p:spTree>
    <p:extLst>
      <p:ext uri="{BB962C8B-B14F-4D97-AF65-F5344CB8AC3E}">
        <p14:creationId xmlns:p14="http://schemas.microsoft.com/office/powerpoint/2010/main" val="27316427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presentation, I’ve shown you how easy it can be to use cluster hardware with your MATLAB workflow</a:t>
            </a:r>
          </a:p>
          <a:p>
            <a:endParaRPr lang="en-US" dirty="0"/>
          </a:p>
          <a:p>
            <a:r>
              <a:rPr lang="en-US" dirty="0"/>
              <a:t>I’ve also shown you the specific steps needed.   </a:t>
            </a:r>
            <a:r>
              <a:rPr lang="en-US"/>
              <a:t>MathWorks provides tools and infrastructure to let you prototype on the desktop, easily start the Amazon resources you need, and extend your workflow to additional hardware.</a:t>
            </a:r>
          </a:p>
          <a:p>
            <a:endParaRPr lang="en-US"/>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D73B8C3-A209-4A55-9261-22C2A02B3159}"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244067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30</a:t>
            </a:fld>
            <a:endParaRPr lang="en-US"/>
          </a:p>
        </p:txBody>
      </p:sp>
    </p:spTree>
    <p:extLst>
      <p:ext uri="{BB962C8B-B14F-4D97-AF65-F5344CB8AC3E}">
        <p14:creationId xmlns:p14="http://schemas.microsoft.com/office/powerpoint/2010/main" val="30598723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31</a:t>
            </a:fld>
            <a:endParaRPr lang="en-US"/>
          </a:p>
        </p:txBody>
      </p:sp>
    </p:spTree>
    <p:extLst>
      <p:ext uri="{BB962C8B-B14F-4D97-AF65-F5344CB8AC3E}">
        <p14:creationId xmlns:p14="http://schemas.microsoft.com/office/powerpoint/2010/main" val="23125059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4</a:t>
            </a:fld>
            <a:endParaRPr lang="en-US"/>
          </a:p>
        </p:txBody>
      </p:sp>
    </p:spTree>
    <p:extLst>
      <p:ext uri="{BB962C8B-B14F-4D97-AF65-F5344CB8AC3E}">
        <p14:creationId xmlns:p14="http://schemas.microsoft.com/office/powerpoint/2010/main" val="53305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defTabSz="933237">
              <a:defRPr/>
            </a:pPr>
            <a:r>
              <a:rPr lang="de-DE" dirty="0"/>
              <a:t>MathWorks</a:t>
            </a:r>
            <a:r>
              <a:rPr lang="de-DE" baseline="0" dirty="0"/>
              <a:t> offers two parallel computing tools.   The first is Parallel Computing Toolbox which is our desktop solution that allows users to be more productive with their multicore processors by utilizing headless MATLAB sessions called workers to use the full potential of their hardware and speed up their workflow.  The Toolbox provides easy to use syntax that allows users to stay in their familiar desktop environment while our solution takes care of the details of using multiple sessions in the background. </a:t>
            </a:r>
            <a:r>
              <a:rPr lang="en-US" b="1" dirty="0"/>
              <a:t>We make the tough aspects of parallelism easy for users:  GPU, Deep Learning, Big Data, Clusters, Clouds</a:t>
            </a:r>
            <a:endParaRPr lang="en-US" dirty="0"/>
          </a:p>
          <a:p>
            <a:pPr eaLnBrk="1" hangingPunct="1"/>
            <a:endParaRPr lang="de-DE" baseline="0" dirty="0"/>
          </a:p>
          <a:p>
            <a:pPr eaLnBrk="1" hangingPunct="1"/>
            <a:endParaRPr lang="de-DE" baseline="0" dirty="0"/>
          </a:p>
          <a:p>
            <a:pPr eaLnBrk="1" hangingPunct="1"/>
            <a:r>
              <a:rPr lang="de-DE" baseline="0" dirty="0"/>
              <a:t>Parallel ComputingToolbox also provides support for NVIDIA CUDA-based GPUs, and provides the syntax used by our second tool, MATLAB Parallel Server.</a:t>
            </a:r>
          </a:p>
          <a:p>
            <a:endParaRPr lang="en-US" dirty="0"/>
          </a:p>
          <a:p>
            <a:endParaRPr lang="en-GB" dirty="0"/>
          </a:p>
          <a:p>
            <a:r>
              <a:rPr lang="en-US" dirty="0"/>
              <a:t>Under the hood the parallel computing products divide the tasks/computations/simulations and assigns them to these workers in the background – enabling the computations to execute in parallel.</a:t>
            </a:r>
          </a:p>
          <a:p>
            <a:endParaRPr lang="en-US" dirty="0"/>
          </a:p>
          <a:p>
            <a:r>
              <a:rPr lang="en-US" dirty="0"/>
              <a:t>A key concept for parallel computing with MATLAB is the ability to run multiple MATLAB computational engines that are controlled by a single MATLAB session and that are licensed as workers. A collection of these workers with inter-process communication is what we call a parallel pool. </a:t>
            </a:r>
          </a:p>
          <a:p>
            <a:endParaRPr lang="en-US" dirty="0"/>
          </a:p>
          <a:p>
            <a:r>
              <a:rPr lang="en-US" dirty="0"/>
              <a:t>The parallel computing products provide features that can divide tasks/computations/simulations and assigns them to MATLAB computational engines in the background – enabling execution in parallel.</a:t>
            </a:r>
          </a:p>
          <a:p>
            <a:r>
              <a:rPr lang="en-US" dirty="0"/>
              <a:t> </a:t>
            </a:r>
          </a:p>
          <a:p>
            <a:r>
              <a:rPr lang="en-US" dirty="0"/>
              <a:t>In general you should not run more MATLAB computational engines than the number of physical cores available.   Otherwise, you are likely to have resource contention.</a:t>
            </a:r>
          </a:p>
          <a:p>
            <a:endParaRPr lang="en-US" dirty="0"/>
          </a:p>
          <a:p>
            <a:r>
              <a:rPr lang="en-US" dirty="0"/>
              <a:t>Note that Parallel Computing Toolbox provides licensing for enough workers to cover all of the physical cores in a single machine.</a:t>
            </a:r>
          </a:p>
          <a:p>
            <a:endParaRPr lang="en-US" dirty="0"/>
          </a:p>
          <a:p>
            <a:r>
              <a:rPr lang="en-US" i="1" dirty="0"/>
              <a:t>See also:  https://www.mathworks.com/discovery/matlab-multicore.html </a:t>
            </a:r>
            <a:endParaRPr lang="de-CH" i="1" dirty="0"/>
          </a:p>
          <a:p>
            <a:endParaRPr lang="de-CH" dirty="0"/>
          </a:p>
          <a:p>
            <a:endParaRPr lang="de-CH" dirty="0"/>
          </a:p>
          <a:p>
            <a:endParaRPr lang="en-GB"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5</a:t>
            </a:fld>
            <a:endParaRPr lang="en-US"/>
          </a:p>
        </p:txBody>
      </p:sp>
    </p:spTree>
    <p:extLst>
      <p:ext uri="{BB962C8B-B14F-4D97-AF65-F5344CB8AC3E}">
        <p14:creationId xmlns:p14="http://schemas.microsoft.com/office/powerpoint/2010/main" val="1955506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baseline="0" dirty="0"/>
              <a:t>At its simplest is the built-in support that we have in many toolboxes for parallel computing, such as optimization.  In these toolboxes, all you have to do is indicate that you wish to go parallel using the </a:t>
            </a:r>
            <a:r>
              <a:rPr lang="en-US" baseline="0" dirty="0" err="1"/>
              <a:t>UseParallel</a:t>
            </a:r>
            <a:r>
              <a:rPr lang="en-US" baseline="0" dirty="0"/>
              <a:t> flag.</a:t>
            </a:r>
          </a:p>
          <a:p>
            <a:endParaRPr lang="en-US" baseline="0" dirty="0"/>
          </a:p>
          <a:p>
            <a:r>
              <a:rPr lang="en-US" baseline="0" dirty="0"/>
              <a:t>If you want a bit more control, then Parallel Computing Toolbox adds some parallel keywords into the MATLAB language.  An example of this is </a:t>
            </a:r>
            <a:r>
              <a:rPr lang="en-US" baseline="0" dirty="0" err="1"/>
              <a:t>Parfor</a:t>
            </a:r>
            <a:r>
              <a:rPr lang="en-US" baseline="0" dirty="0"/>
              <a:t> or </a:t>
            </a:r>
            <a:r>
              <a:rPr lang="en-US" baseline="0" dirty="0" err="1"/>
              <a:t>Parsim</a:t>
            </a:r>
            <a:r>
              <a:rPr lang="en-US" baseline="0" dirty="0"/>
              <a:t> commands.</a:t>
            </a:r>
          </a:p>
          <a:p>
            <a:endParaRPr lang="en-US" baseline="0" dirty="0"/>
          </a:p>
          <a:p>
            <a:r>
              <a:rPr lang="en-US" baseline="0" dirty="0"/>
              <a:t>Finally, if you need lots of control in your program, then we have some advanced programming constructs that will let you do things like send messages between workers.</a:t>
            </a:r>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6</a:t>
            </a:fld>
            <a:endParaRPr lang="en-US"/>
          </a:p>
        </p:txBody>
      </p:sp>
    </p:spTree>
    <p:extLst>
      <p:ext uri="{BB962C8B-B14F-4D97-AF65-F5344CB8AC3E}">
        <p14:creationId xmlns:p14="http://schemas.microsoft.com/office/powerpoint/2010/main" val="3778171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 </a:t>
            </a:r>
          </a:p>
          <a:p>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D73B8C3-A209-4A55-9261-22C2A02B3159}" type="slidenum">
              <a:rPr lang="en-US" smtClean="0"/>
              <a:pPr/>
              <a:t>7</a:t>
            </a:fld>
            <a:endParaRPr lang="en-US"/>
          </a:p>
        </p:txBody>
      </p:sp>
    </p:spTree>
    <p:extLst>
      <p:ext uri="{BB962C8B-B14F-4D97-AF65-F5344CB8AC3E}">
        <p14:creationId xmlns:p14="http://schemas.microsoft.com/office/powerpoint/2010/main" val="1471472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endParaRPr lang="en-US" dirty="0"/>
          </a:p>
        </p:txBody>
      </p:sp>
      <p:sp>
        <p:nvSpPr>
          <p:cNvPr id="4" name="Footer Placeholder 3"/>
          <p:cNvSpPr>
            <a:spLocks noGrp="1"/>
          </p:cNvSpPr>
          <p:nvPr>
            <p:ph type="ftr" sz="quarter" idx="10"/>
          </p:nvPr>
        </p:nvSpPr>
        <p:spPr/>
        <p:txBody>
          <a:bodyPr/>
          <a:lstStyle/>
          <a:p>
            <a:r>
              <a:rPr lang="en-US"/>
              <a:t>The MathWorks</a:t>
            </a:r>
          </a:p>
        </p:txBody>
      </p:sp>
      <p:sp>
        <p:nvSpPr>
          <p:cNvPr id="5" name="Slide Number Placeholder 4"/>
          <p:cNvSpPr>
            <a:spLocks noGrp="1"/>
          </p:cNvSpPr>
          <p:nvPr>
            <p:ph type="sldNum" sz="quarter" idx="11"/>
          </p:nvPr>
        </p:nvSpPr>
        <p:spPr/>
        <p:txBody>
          <a:bodyPr/>
          <a:lstStyle/>
          <a:p>
            <a:fld id="{B6101213-B8D9-4C75-A8B9-C1369F089294}" type="slidenum">
              <a:rPr lang="en-US" smtClean="0"/>
              <a:pPr/>
              <a:t>8</a:t>
            </a:fld>
            <a:endParaRPr lang="en-US"/>
          </a:p>
        </p:txBody>
      </p:sp>
    </p:spTree>
    <p:extLst>
      <p:ext uri="{BB962C8B-B14F-4D97-AF65-F5344CB8AC3E}">
        <p14:creationId xmlns:p14="http://schemas.microsoft.com/office/powerpoint/2010/main" val="216478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6"/>
          <p:cNvSpPr>
            <a:spLocks noGrp="1" noChangeArrowheads="1"/>
          </p:cNvSpPr>
          <p:nvPr>
            <p:ph type="ftr" sz="quarter" idx="4"/>
          </p:nvPr>
        </p:nvSpPr>
        <p:spPr/>
        <p:txBody>
          <a:bodyPr/>
          <a:lstStyle/>
          <a:p>
            <a:r>
              <a:rPr lang="en-GB"/>
              <a:t>The MathWorks</a:t>
            </a:r>
            <a:endParaRPr lang="en-GB" dirty="0"/>
          </a:p>
        </p:txBody>
      </p:sp>
      <p:sp>
        <p:nvSpPr>
          <p:cNvPr id="71683" name="Rectangle 7"/>
          <p:cNvSpPr>
            <a:spLocks noGrp="1" noChangeArrowheads="1"/>
          </p:cNvSpPr>
          <p:nvPr>
            <p:ph type="sldNum" sz="quarter" idx="5"/>
          </p:nvPr>
        </p:nvSpPr>
        <p:spPr/>
        <p:txBody>
          <a:bodyPr/>
          <a:lstStyle/>
          <a:p>
            <a:fld id="{D5EA254B-6D1E-4281-AFD2-68AC373305A9}" type="slidenum">
              <a:rPr lang="en-GB" smtClean="0"/>
              <a:pPr/>
              <a:t>9</a:t>
            </a:fld>
            <a:endParaRPr lang="en-GB"/>
          </a:p>
        </p:txBody>
      </p:sp>
      <p:sp>
        <p:nvSpPr>
          <p:cNvPr id="71685" name="Rectangle 3"/>
          <p:cNvSpPr>
            <a:spLocks noGrp="1" noChangeArrowheads="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How</a:t>
            </a:r>
            <a:r>
              <a:rPr lang="en-US" sz="1200" kern="1200" baseline="0" dirty="0">
                <a:solidFill>
                  <a:schemeClr val="tx1"/>
                </a:solidFill>
                <a:effectLst/>
                <a:latin typeface="+mn-lt"/>
                <a:ea typeface="+mn-ea"/>
                <a:cs typeface="+mn-cs"/>
              </a:rPr>
              <a:t> was we express parallelism in code?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a:t>
            </a:r>
            <a:r>
              <a:rPr lang="en-US" sz="1200" kern="1200" baseline="0" dirty="0">
                <a:solidFill>
                  <a:schemeClr val="tx1"/>
                </a:solidFill>
                <a:effectLst/>
                <a:latin typeface="+mn-lt"/>
                <a:ea typeface="+mn-ea"/>
                <a:cs typeface="+mn-cs"/>
              </a:rPr>
              <a:t> you are dealing with problems that are computationally intensive and are just taking too long because there are multiple tasks/iterations/simulations you need to execute to gain deeper insight </a:t>
            </a:r>
            <a:r>
              <a:rPr lang="en-US" sz="1200" kern="1200" baseline="0" dirty="0">
                <a:solidFill>
                  <a:schemeClr val="tx1"/>
                </a:solidFill>
                <a:effectLst/>
                <a:latin typeface="+mn-lt"/>
                <a:ea typeface="+mn-ea"/>
                <a:cs typeface="+mn-cs"/>
                <a:sym typeface="Wingdings" panose="05000000000000000000" pitchFamily="2" charset="2"/>
              </a:rPr>
              <a:t> </a:t>
            </a:r>
            <a:r>
              <a:rPr lang="en-US" sz="1200" kern="1200" baseline="0" dirty="0">
                <a:solidFill>
                  <a:schemeClr val="tx1"/>
                </a:solidFill>
                <a:effectLst/>
                <a:latin typeface="+mn-lt"/>
                <a:ea typeface="+mn-ea"/>
                <a:cs typeface="+mn-cs"/>
              </a:rPr>
              <a:t> these are ideal problems for parallel computing and the easiest way to address these challenges is to use parallel for loops.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a:t>Real-world examples of such problems are parameter sweeps or Monte Carlo simulations.</a:t>
            </a:r>
          </a:p>
          <a:p>
            <a:pPr eaLnBrk="1" hangingPunct="1"/>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a:t>
            </a:r>
            <a:r>
              <a:rPr lang="en-US" sz="1200" kern="1200" baseline="0" dirty="0">
                <a:solidFill>
                  <a:schemeClr val="tx1"/>
                </a:solidFill>
                <a:effectLst/>
                <a:latin typeface="+mn-lt"/>
                <a:ea typeface="+mn-ea"/>
                <a:cs typeface="+mn-cs"/>
              </a:rPr>
              <a:t> lets say you have 5 tasks to be completed - </a:t>
            </a:r>
            <a:r>
              <a:rPr lang="en-US" sz="1200" kern="1200" dirty="0">
                <a:solidFill>
                  <a:schemeClr val="tx1"/>
                </a:solidFill>
                <a:effectLst/>
                <a:latin typeface="+mn-lt"/>
                <a:ea typeface="+mn-ea"/>
                <a:cs typeface="+mn-cs"/>
              </a:rPr>
              <a:t>If you run these in a FOR loop, they run serially one after the other – u wait for one to get done, then start the next iteration– However if they’re all independent tasks with no dependencies or communication between individual iterations – you can distribute these tasks to the MATLAB workers we spoke about – multiple tasks can execute simultaneously </a:t>
            </a:r>
            <a:r>
              <a:rPr lang="en-US" sz="1200" kern="1200" dirty="0">
                <a:solidFill>
                  <a:schemeClr val="tx1"/>
                </a:solidFill>
                <a:effectLst/>
                <a:latin typeface="+mn-lt"/>
                <a:ea typeface="+mn-ea"/>
                <a:cs typeface="+mn-cs"/>
                <a:sym typeface="Wingdings" panose="05000000000000000000" pitchFamily="2" charset="2"/>
              </a:rPr>
              <a:t> you’ll </a:t>
            </a:r>
            <a:r>
              <a:rPr lang="en-US" sz="1200" kern="1200" dirty="0">
                <a:solidFill>
                  <a:schemeClr val="tx1"/>
                </a:solidFill>
                <a:effectLst/>
                <a:latin typeface="+mn-lt"/>
                <a:ea typeface="+mn-ea"/>
                <a:cs typeface="+mn-cs"/>
              </a:rPr>
              <a:t>maximize the utilization of the cores on your desktop machine and save up on a lot of time !</a:t>
            </a:r>
          </a:p>
          <a:p>
            <a:endParaRPr lang="en-GB" dirty="0"/>
          </a:p>
          <a:p>
            <a:endParaRPr lang="en-GB" dirty="0"/>
          </a:p>
        </p:txBody>
      </p:sp>
      <p:sp>
        <p:nvSpPr>
          <p:cNvPr id="5" name="Slide Image Placeholder 4"/>
          <p:cNvSpPr>
            <a:spLocks noGrp="1" noRot="1" noChangeAspect="1"/>
          </p:cNvSpPr>
          <p:nvPr>
            <p:ph type="sldImg"/>
          </p:nvPr>
        </p:nvSpPr>
        <p:spPr/>
      </p:sp>
    </p:spTree>
    <p:extLst>
      <p:ext uri="{BB962C8B-B14F-4D97-AF65-F5344CB8AC3E}">
        <p14:creationId xmlns:p14="http://schemas.microsoft.com/office/powerpoint/2010/main" val="2532079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73B8C3-A209-4A55-9261-22C2A02B3159}" type="slidenum">
              <a:rPr lang="en-US" smtClean="0"/>
              <a:pPr/>
              <a:t>12</a:t>
            </a:fld>
            <a:endParaRPr lang="en-US"/>
          </a:p>
        </p:txBody>
      </p:sp>
    </p:spTree>
    <p:extLst>
      <p:ext uri="{BB962C8B-B14F-4D97-AF65-F5344CB8AC3E}">
        <p14:creationId xmlns:p14="http://schemas.microsoft.com/office/powerpoint/2010/main" val="18087911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Background" descr="bluemesh.jpg"/>
          <p:cNvPicPr>
            <a:picLocks noChangeAspect="1"/>
          </p:cNvPicPr>
          <p:nvPr userDrawn="1"/>
        </p:nvPicPr>
        <p:blipFill>
          <a:blip r:embed="rId2" cstate="print"/>
          <a:stretch>
            <a:fillRect/>
          </a:stretch>
        </p:blipFill>
        <p:spPr>
          <a:xfrm>
            <a:off x="-4067" y="1287"/>
            <a:ext cx="12209092" cy="6856713"/>
          </a:xfrm>
          <a:prstGeom prst="rect">
            <a:avLst/>
          </a:prstGeom>
        </p:spPr>
      </p:pic>
      <p:sp>
        <p:nvSpPr>
          <p:cNvPr id="21" name="Title"/>
          <p:cNvSpPr>
            <a:spLocks noGrp="1"/>
          </p:cNvSpPr>
          <p:nvPr>
            <p:ph type="ctrTitle"/>
          </p:nvPr>
        </p:nvSpPr>
        <p:spPr>
          <a:xfrm>
            <a:off x="914400" y="914400"/>
            <a:ext cx="10363200" cy="1828800"/>
          </a:xfrm>
        </p:spPr>
        <p:txBody>
          <a:bodyPr/>
          <a:lstStyle>
            <a:lvl1pPr algn="l">
              <a:defRPr sz="3200">
                <a:solidFill>
                  <a:schemeClr val="tx2"/>
                </a:solidFill>
              </a:defRPr>
            </a:lvl1pPr>
          </a:lstStyle>
          <a:p>
            <a:r>
              <a:rPr lang="en-US"/>
              <a:t>Click to edit Master title style</a:t>
            </a:r>
            <a:endParaRPr lang="en-US" dirty="0"/>
          </a:p>
        </p:txBody>
      </p:sp>
      <p:sp>
        <p:nvSpPr>
          <p:cNvPr id="22" name="Subtitle"/>
          <p:cNvSpPr>
            <a:spLocks noGrp="1"/>
          </p:cNvSpPr>
          <p:nvPr>
            <p:ph type="subTitle" idx="1"/>
          </p:nvPr>
        </p:nvSpPr>
        <p:spPr>
          <a:xfrm>
            <a:off x="914400" y="3203579"/>
            <a:ext cx="10363200" cy="987425"/>
          </a:xfrm>
        </p:spPr>
        <p:txBody>
          <a:bodyPr>
            <a:normAutofit/>
          </a:bodyPr>
          <a:lstStyle>
            <a:lvl1pPr marL="0" indent="0" algn="l">
              <a:buNone/>
              <a:defRPr sz="1604" b="0">
                <a:solidFill>
                  <a:schemeClr val="tx1"/>
                </a:solidFill>
              </a:defRPr>
            </a:lvl1pPr>
            <a:lvl2pPr marL="458340" indent="0" algn="ctr">
              <a:buNone/>
              <a:defRPr>
                <a:solidFill>
                  <a:schemeClr val="tx1">
                    <a:tint val="75000"/>
                  </a:schemeClr>
                </a:solidFill>
              </a:defRPr>
            </a:lvl2pPr>
            <a:lvl3pPr marL="916680" indent="0" algn="ctr">
              <a:buNone/>
              <a:defRPr>
                <a:solidFill>
                  <a:schemeClr val="tx1">
                    <a:tint val="75000"/>
                  </a:schemeClr>
                </a:solidFill>
              </a:defRPr>
            </a:lvl3pPr>
            <a:lvl4pPr marL="1375020" indent="0" algn="ctr">
              <a:buNone/>
              <a:defRPr>
                <a:solidFill>
                  <a:schemeClr val="tx1">
                    <a:tint val="75000"/>
                  </a:schemeClr>
                </a:solidFill>
              </a:defRPr>
            </a:lvl4pPr>
            <a:lvl5pPr marL="1833361" indent="0" algn="ctr">
              <a:buNone/>
              <a:defRPr>
                <a:solidFill>
                  <a:schemeClr val="tx1">
                    <a:tint val="75000"/>
                  </a:schemeClr>
                </a:solidFill>
              </a:defRPr>
            </a:lvl5pPr>
            <a:lvl6pPr marL="2291701" indent="0" algn="ctr">
              <a:buNone/>
              <a:defRPr>
                <a:solidFill>
                  <a:schemeClr val="tx1">
                    <a:tint val="75000"/>
                  </a:schemeClr>
                </a:solidFill>
              </a:defRPr>
            </a:lvl6pPr>
            <a:lvl7pPr marL="2750041" indent="0" algn="ctr">
              <a:buNone/>
              <a:defRPr>
                <a:solidFill>
                  <a:schemeClr val="tx1">
                    <a:tint val="75000"/>
                  </a:schemeClr>
                </a:solidFill>
              </a:defRPr>
            </a:lvl7pPr>
            <a:lvl8pPr marL="3208381" indent="0" algn="ctr">
              <a:buNone/>
              <a:defRPr>
                <a:solidFill>
                  <a:schemeClr val="tx1">
                    <a:tint val="75000"/>
                  </a:schemeClr>
                </a:solidFill>
              </a:defRPr>
            </a:lvl8pPr>
            <a:lvl9pPr marL="3666721" indent="0" algn="ctr">
              <a:buNone/>
              <a:defRPr>
                <a:solidFill>
                  <a:schemeClr val="tx1">
                    <a:tint val="75000"/>
                  </a:schemeClr>
                </a:solidFill>
              </a:defRPr>
            </a:lvl9pPr>
          </a:lstStyle>
          <a:p>
            <a:r>
              <a:rPr lang="en-US"/>
              <a:t>Click to edit Master subtitle style</a:t>
            </a:r>
            <a:endParaRPr lang="en-US" dirty="0"/>
          </a:p>
        </p:txBody>
      </p:sp>
      <p:sp>
        <p:nvSpPr>
          <p:cNvPr id="23" name="Copyright"/>
          <p:cNvSpPr txBox="1"/>
          <p:nvPr userDrawn="1"/>
        </p:nvSpPr>
        <p:spPr>
          <a:xfrm>
            <a:off x="10227052" y="6527632"/>
            <a:ext cx="2438400" cy="246221"/>
          </a:xfrm>
          <a:prstGeom prst="rect">
            <a:avLst/>
          </a:prstGeom>
          <a:noFill/>
        </p:spPr>
        <p:txBody>
          <a:bodyPr wrap="square" rtlCol="0">
            <a:spAutoFit/>
          </a:bodyPr>
          <a:lstStyle/>
          <a:p>
            <a:r>
              <a:rPr lang="en-US" sz="1003" dirty="0">
                <a:solidFill>
                  <a:schemeClr val="bg1"/>
                </a:solidFill>
                <a:latin typeface="Arial" pitchFamily="34" charset="0"/>
                <a:cs typeface="Arial" pitchFamily="34" charset="0"/>
              </a:rPr>
              <a:t>© 2019 The MathWorks, Inc.</a:t>
            </a:r>
          </a:p>
        </p:txBody>
      </p:sp>
      <p:cxnSp>
        <p:nvCxnSpPr>
          <p:cNvPr id="26" name="GrayLine"/>
          <p:cNvCxnSpPr/>
          <p:nvPr userDrawn="1"/>
        </p:nvCxnSpPr>
        <p:spPr>
          <a:xfrm>
            <a:off x="-4067" y="4376652"/>
            <a:ext cx="12209092" cy="0"/>
          </a:xfrm>
          <a:prstGeom prst="line">
            <a:avLst/>
          </a:prstGeom>
          <a:ln w="57150">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Logo" descr="09_MW_logo_CMYK_REV.png"/>
          <p:cNvPicPr>
            <a:picLocks noChangeAspect="1"/>
          </p:cNvPicPr>
          <p:nvPr userDrawn="1"/>
        </p:nvPicPr>
        <p:blipFill>
          <a:blip r:embed="rId3" cstate="print"/>
          <a:stretch>
            <a:fillRect/>
          </a:stretch>
        </p:blipFill>
        <p:spPr>
          <a:xfrm>
            <a:off x="10330730" y="141139"/>
            <a:ext cx="1620665" cy="32059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p:spPr>
        <p:txBody>
          <a:bodyPr/>
          <a:lstStyle>
            <a:lvl1pPr>
              <a:defRPr sz="2800" baseline="0">
                <a:solidFill>
                  <a:schemeClr val="tx2"/>
                </a:solidFill>
              </a:defRPr>
            </a:lvl1pPr>
          </a:lstStyle>
          <a:p>
            <a:r>
              <a:rPr lang="en-US"/>
              <a:t>Click to edit Master title style</a:t>
            </a:r>
            <a:endParaRPr lang="en-US" dirty="0"/>
          </a:p>
        </p:txBody>
      </p:sp>
      <p:sp>
        <p:nvSpPr>
          <p:cNvPr id="3" name="Content"/>
          <p:cNvSpPr>
            <a:spLocks noGrp="1"/>
          </p:cNvSpPr>
          <p:nvPr>
            <p:ph idx="1"/>
          </p:nvPr>
        </p:nvSpPr>
        <p:spPr>
          <a:xfrm>
            <a:off x="609602" y="1600200"/>
            <a:ext cx="10769600" cy="4648200"/>
          </a:xfrm>
        </p:spPr>
        <p:txBody>
          <a:bodyPr/>
          <a:lstStyle>
            <a:lvl1pPr>
              <a:buSzPct val="75000"/>
              <a:defRPr sz="2400"/>
            </a:lvl1pPr>
            <a:lvl2pPr>
              <a:lnSpc>
                <a:spcPct val="105000"/>
              </a:lnSpc>
              <a:defRPr sz="2000"/>
            </a:lvl2pPr>
            <a:lvl3pPr>
              <a:lnSpc>
                <a:spcPct val="105000"/>
              </a:lnSpc>
              <a:buSzPct val="75000"/>
              <a:defRPr sz="1604"/>
            </a:lvl3pPr>
            <a:lvl4pPr>
              <a:lnSpc>
                <a:spcPct val="105000"/>
              </a:lnSpc>
              <a:defRPr/>
            </a:lvl4pPr>
            <a:lvl5pPr>
              <a:lnSpc>
                <a:spcPct val="105000"/>
              </a:lnSpc>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p:spPr>
        <p:txBody>
          <a:bodyPr/>
          <a:lstStyle/>
          <a:p>
            <a:r>
              <a:rPr lang="en-US"/>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eature">
    <p:spTree>
      <p:nvGrpSpPr>
        <p:cNvPr id="1" name=""/>
        <p:cNvGrpSpPr/>
        <p:nvPr/>
      </p:nvGrpSpPr>
      <p:grpSpPr>
        <a:xfrm>
          <a:off x="0" y="0"/>
          <a:ext cx="0" cy="0"/>
          <a:chOff x="0" y="0"/>
          <a:chExt cx="0" cy="0"/>
        </a:xfrm>
      </p:grpSpPr>
      <p:sp>
        <p:nvSpPr>
          <p:cNvPr id="10" name="Title"/>
          <p:cNvSpPr>
            <a:spLocks noGrp="1"/>
          </p:cNvSpPr>
          <p:nvPr>
            <p:ph type="title"/>
          </p:nvPr>
        </p:nvSpPr>
        <p:spPr>
          <a:xfrm>
            <a:off x="609600" y="457200"/>
            <a:ext cx="9448800" cy="990600"/>
          </a:xfrm>
        </p:spPr>
        <p:txBody>
          <a:bodyPr anchor="t" anchorCtr="0"/>
          <a:lstStyle>
            <a:lvl1pPr algn="l">
              <a:defRPr sz="2800" b="0" i="0">
                <a:solidFill>
                  <a:schemeClr val="tx2"/>
                </a:solidFill>
              </a:defRPr>
            </a:lvl1pPr>
          </a:lstStyle>
          <a:p>
            <a:r>
              <a:rPr lang="en-US"/>
              <a:t>Click to edit Master title style</a:t>
            </a:r>
            <a:endParaRPr lang="en-US" dirty="0"/>
          </a:p>
        </p:txBody>
      </p:sp>
      <p:sp>
        <p:nvSpPr>
          <p:cNvPr id="11" name="Content"/>
          <p:cNvSpPr>
            <a:spLocks noGrp="1"/>
          </p:cNvSpPr>
          <p:nvPr>
            <p:ph sz="half" idx="10" hasCustomPrompt="1"/>
          </p:nvPr>
        </p:nvSpPr>
        <p:spPr>
          <a:xfrm>
            <a:off x="609601" y="2819400"/>
            <a:ext cx="5080001" cy="3200400"/>
          </a:xfrm>
        </p:spPr>
        <p:txBody>
          <a:bodyPr/>
          <a:lstStyle>
            <a:lvl1pPr>
              <a:buClr>
                <a:srgbClr val="125687"/>
              </a:buClr>
              <a:buSzTx/>
              <a:defRPr sz="1800" baseline="0"/>
            </a:lvl1pPr>
            <a:lvl2pPr>
              <a:defRPr sz="1604"/>
            </a:lvl2pPr>
            <a:lvl3pPr>
              <a:buNone/>
              <a:defRPr sz="1604"/>
            </a:lvl3pPr>
            <a:lvl4pPr>
              <a:defRPr sz="1805"/>
            </a:lvl4pPr>
            <a:lvl5pPr>
              <a:defRPr sz="1805"/>
            </a:lvl5pPr>
            <a:lvl6pPr>
              <a:defRPr sz="1805"/>
            </a:lvl6pPr>
            <a:lvl7pPr>
              <a:defRPr sz="1805"/>
            </a:lvl7pPr>
            <a:lvl8pPr>
              <a:defRPr sz="1805"/>
            </a:lvl8pPr>
            <a:lvl9pPr>
              <a:defRPr sz="1805"/>
            </a:lvl9pPr>
          </a:lstStyle>
          <a:p>
            <a:pPr lvl="0">
              <a:buClr>
                <a:srgbClr val="125687"/>
              </a:buClr>
              <a:buSzTx/>
            </a:pPr>
            <a:r>
              <a:rPr lang="en-US" dirty="0"/>
              <a:t>Click to add b</a:t>
            </a:r>
            <a:r>
              <a:rPr lang="en-US" sz="1805" dirty="0">
                <a:solidFill>
                  <a:prstClr val="black"/>
                </a:solidFill>
              </a:rPr>
              <a:t>rief summary and benefits of feature (ideally three bullets)</a:t>
            </a:r>
          </a:p>
          <a:p>
            <a:pPr lvl="1"/>
            <a:r>
              <a:rPr lang="en-US" dirty="0"/>
              <a:t>Second level</a:t>
            </a:r>
          </a:p>
        </p:txBody>
      </p:sp>
      <p:sp>
        <p:nvSpPr>
          <p:cNvPr id="13" name="Headline"/>
          <p:cNvSpPr>
            <a:spLocks noGrp="1"/>
          </p:cNvSpPr>
          <p:nvPr>
            <p:ph type="body" sz="quarter" idx="11" hasCustomPrompt="1"/>
          </p:nvPr>
        </p:nvSpPr>
        <p:spPr>
          <a:xfrm>
            <a:off x="609601" y="1600200"/>
            <a:ext cx="5080001" cy="838200"/>
          </a:xfrm>
        </p:spPr>
        <p:txBody>
          <a:bodyPr anchor="t"/>
          <a:lstStyle>
            <a:lvl1pPr marL="0" indent="0" algn="l">
              <a:buNone/>
              <a:defRPr sz="2000" b="0" i="0" baseline="0"/>
            </a:lvl1pPr>
          </a:lstStyle>
          <a:p>
            <a:pPr lvl="0"/>
            <a:r>
              <a:rPr lang="en-US" dirty="0"/>
              <a:t>Click to add headline</a:t>
            </a:r>
            <a:r>
              <a:rPr lang="en-US" sz="2005" b="1" dirty="0">
                <a:solidFill>
                  <a:prstClr val="black"/>
                </a:solidFill>
              </a:rPr>
              <a:t> providing value of feature</a:t>
            </a:r>
            <a:endParaRPr lang="en-US" dirty="0"/>
          </a:p>
        </p:txBody>
      </p:sp>
      <p:sp>
        <p:nvSpPr>
          <p:cNvPr id="14" name="ProductName"/>
          <p:cNvSpPr>
            <a:spLocks noGrp="1"/>
          </p:cNvSpPr>
          <p:nvPr>
            <p:ph type="body" sz="half" idx="12" hasCustomPrompt="1"/>
          </p:nvPr>
        </p:nvSpPr>
        <p:spPr>
          <a:xfrm>
            <a:off x="609602" y="6172200"/>
            <a:ext cx="5473700" cy="533400"/>
          </a:xfrm>
        </p:spPr>
        <p:txBody>
          <a:bodyPr anchor="b" anchorCtr="0"/>
          <a:lstStyle>
            <a:lvl1pPr marL="230761" indent="-229170">
              <a:buClrTx/>
              <a:buSzPct val="125000"/>
              <a:buFont typeface="Courier New" pitchFamily="49" charset="0"/>
              <a:buChar char="»"/>
              <a:defRPr sz="1604" b="0">
                <a:latin typeface="Courier New" pitchFamily="49" charset="0"/>
                <a:cs typeface="Courier New" pitchFamily="49" charset="0"/>
              </a:defRPr>
            </a:lvl1pPr>
          </a:lstStyle>
          <a:p>
            <a:pPr lvl="0"/>
            <a:r>
              <a:rPr lang="en-US" dirty="0"/>
              <a:t>Click to add </a:t>
            </a:r>
            <a:r>
              <a:rPr lang="en-US" sz="1604" dirty="0" err="1">
                <a:latin typeface="Courier New" pitchFamily="49" charset="0"/>
                <a:cs typeface="Courier New" pitchFamily="49" charset="0"/>
              </a:rPr>
              <a:t>product_example_name</a:t>
            </a:r>
            <a:r>
              <a:rPr lang="en-US" sz="1604" dirty="0">
                <a:latin typeface="Courier New" pitchFamily="49" charset="0"/>
                <a:cs typeface="Courier New" pitchFamily="49" charset="0"/>
              </a:rPr>
              <a:t>.</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p:cNvSpPr>
            <a:spLocks noGrp="1"/>
          </p:cNvSpPr>
          <p:nvPr>
            <p:ph type="title" hasCustomPrompt="1"/>
          </p:nvPr>
        </p:nvSpPr>
        <p:spPr>
          <a:xfrm>
            <a:off x="963084" y="1914529"/>
            <a:ext cx="10363200" cy="1362075"/>
          </a:xfrm>
        </p:spPr>
        <p:txBody>
          <a:bodyPr anchor="t"/>
          <a:lstStyle>
            <a:lvl1pPr algn="ctr">
              <a:defRPr sz="3200" b="0" cap="none">
                <a:solidFill>
                  <a:schemeClr val="tx2"/>
                </a:solidFill>
              </a:defRPr>
            </a:lvl1pPr>
          </a:lstStyle>
          <a:p>
            <a:r>
              <a:rPr lang="en-US" dirty="0"/>
              <a:t>Click to edit Section Header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p:spPr>
        <p:txBody>
          <a:bodyPr/>
          <a:lstStyle>
            <a:lvl1pPr>
              <a:defRPr>
                <a:solidFill>
                  <a:schemeClr val="tx2"/>
                </a:solidFill>
              </a:defRPr>
            </a:lvl1pPr>
          </a:lstStyle>
          <a:p>
            <a:r>
              <a:rPr lang="en-US"/>
              <a:t>Click to edit Master title style</a:t>
            </a:r>
            <a:endParaRPr lang="en-US" dirty="0"/>
          </a:p>
        </p:txBody>
      </p:sp>
      <p:sp>
        <p:nvSpPr>
          <p:cNvPr id="3" name="LeftContent"/>
          <p:cNvSpPr>
            <a:spLocks noGrp="1"/>
          </p:cNvSpPr>
          <p:nvPr>
            <p:ph sz="half" idx="1"/>
          </p:nvPr>
        </p:nvSpPr>
        <p:spPr>
          <a:xfrm>
            <a:off x="609602" y="1600200"/>
            <a:ext cx="5181600" cy="4648199"/>
          </a:xfrm>
        </p:spPr>
        <p:txBody>
          <a:bodyPr/>
          <a:lstStyle>
            <a:lvl1pPr>
              <a:defRPr sz="2400"/>
            </a:lvl1pPr>
            <a:lvl2pPr>
              <a:defRPr sz="2000"/>
            </a:lvl2pPr>
            <a:lvl3pPr>
              <a:defRPr sz="1604"/>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p:txBody>
      </p:sp>
      <p:sp>
        <p:nvSpPr>
          <p:cNvPr id="4" name="RightContent"/>
          <p:cNvSpPr>
            <a:spLocks noGrp="1"/>
          </p:cNvSpPr>
          <p:nvPr>
            <p:ph sz="half" idx="2"/>
          </p:nvPr>
        </p:nvSpPr>
        <p:spPr>
          <a:xfrm>
            <a:off x="6197602" y="1600200"/>
            <a:ext cx="5181600" cy="4648199"/>
          </a:xfrm>
        </p:spPr>
        <p:txBody>
          <a:bodyPr/>
          <a:lstStyle>
            <a:lvl1pPr>
              <a:defRPr sz="2400"/>
            </a:lvl1pPr>
            <a:lvl2pPr>
              <a:defRPr sz="2000"/>
            </a:lvl2pPr>
            <a:lvl3pPr>
              <a:defRPr sz="1604"/>
            </a:lvl3pPr>
            <a:lvl4pPr>
              <a:defRPr sz="1805"/>
            </a:lvl4pPr>
            <a:lvl5pPr>
              <a:defRPr sz="1805"/>
            </a:lvl5pPr>
            <a:lvl6pPr>
              <a:defRPr sz="1805"/>
            </a:lvl6pPr>
            <a:lvl7pPr>
              <a:defRPr sz="1805"/>
            </a:lvl7pPr>
            <a:lvl8pPr>
              <a:defRPr sz="1805"/>
            </a:lvl8pPr>
            <a:lvl9pPr>
              <a:defRPr sz="1805"/>
            </a:lvl9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Content"/>
          <p:cNvSpPr txBox="1">
            <a:spLocks noChangeArrowheads="1"/>
          </p:cNvSpPr>
          <p:nvPr userDrawn="1"/>
        </p:nvSpPr>
        <p:spPr bwMode="auto">
          <a:xfrm>
            <a:off x="607484" y="1600200"/>
            <a:ext cx="10765536" cy="4648200"/>
          </a:xfrm>
          <a:prstGeom prst="rect">
            <a:avLst/>
          </a:prstGeom>
          <a:noFill/>
          <a:ln w="9525">
            <a:noFill/>
            <a:miter lim="800000"/>
            <a:headEnd/>
            <a:tailEnd/>
          </a:ln>
          <a:effectLst/>
        </p:spPr>
        <p:txBody>
          <a:bodyPr wrap="none"/>
          <a:lstStyle/>
          <a:p>
            <a:pPr marL="342164" lvl="0" indent="-342164">
              <a:buClr>
                <a:schemeClr val="tx2"/>
              </a:buClr>
              <a:buSzPct val="75000"/>
              <a:buFont typeface="Wingdings" pitchFamily="2" charset="2"/>
              <a:buChar char="§"/>
              <a:tabLst>
                <a:tab pos="458340" algn="l"/>
              </a:tabLst>
            </a:pPr>
            <a:r>
              <a:rPr lang="en-US" sz="2400" dirty="0">
                <a:latin typeface="Arial" pitchFamily="34" charset="0"/>
                <a:cs typeface="Arial" pitchFamily="34" charset="0"/>
              </a:rPr>
              <a:t>Edit</a:t>
            </a:r>
            <a:r>
              <a:rPr lang="en-US" sz="2400" baseline="0" dirty="0">
                <a:latin typeface="Arial" pitchFamily="34" charset="0"/>
                <a:cs typeface="Arial" pitchFamily="34" charset="0"/>
              </a:rPr>
              <a:t> in Slide Master view to e</a:t>
            </a:r>
            <a:r>
              <a:rPr lang="en-US" sz="2400" dirty="0">
                <a:latin typeface="Arial" pitchFamily="34" charset="0"/>
                <a:cs typeface="Arial" pitchFamily="34" charset="0"/>
              </a:rPr>
              <a:t>nter agenda items</a:t>
            </a:r>
          </a:p>
          <a:p>
            <a:pPr marL="342164" lvl="0" indent="-342164">
              <a:buClr>
                <a:schemeClr val="tx2"/>
              </a:buClr>
              <a:buSzPct val="75000"/>
              <a:buFont typeface="Wingdings" pitchFamily="2" charset="2"/>
              <a:buChar char="§"/>
              <a:tabLst>
                <a:tab pos="458340" algn="l"/>
              </a:tabLst>
            </a:pPr>
            <a:r>
              <a:rPr lang="en-US" sz="2400" dirty="0">
                <a:latin typeface="Arial" pitchFamily="34" charset="0"/>
                <a:cs typeface="Arial" pitchFamily="34" charset="0"/>
              </a:rPr>
              <a:t>Bullet 2</a:t>
            </a:r>
          </a:p>
          <a:p>
            <a:pPr marL="342164" lvl="0" indent="-342164">
              <a:buClr>
                <a:schemeClr val="tx2"/>
              </a:buClr>
              <a:buSzPct val="75000"/>
              <a:buFont typeface="Wingdings" pitchFamily="2" charset="2"/>
              <a:buChar char="§"/>
              <a:tabLst>
                <a:tab pos="458340" algn="l"/>
              </a:tabLst>
            </a:pPr>
            <a:r>
              <a:rPr lang="en-US" sz="2400" dirty="0">
                <a:latin typeface="Arial" pitchFamily="34" charset="0"/>
                <a:cs typeface="Arial" pitchFamily="34" charset="0"/>
              </a:rPr>
              <a:t>Bullet</a:t>
            </a:r>
            <a:r>
              <a:rPr lang="en-US" sz="2400" baseline="0" dirty="0">
                <a:latin typeface="Arial" pitchFamily="34" charset="0"/>
                <a:cs typeface="Arial" pitchFamily="34" charset="0"/>
              </a:rPr>
              <a:t> 3</a:t>
            </a:r>
          </a:p>
          <a:p>
            <a:pPr marL="342164" lvl="0" indent="-342164">
              <a:buClr>
                <a:schemeClr val="tx2"/>
              </a:buClr>
              <a:buSzPct val="75000"/>
              <a:buFont typeface="Wingdings" pitchFamily="2" charset="2"/>
              <a:buChar char="§"/>
              <a:tabLst>
                <a:tab pos="458340" algn="l"/>
              </a:tabLst>
            </a:pPr>
            <a:r>
              <a:rPr lang="en-US" sz="2400" baseline="0" dirty="0">
                <a:latin typeface="Arial" pitchFamily="34" charset="0"/>
                <a:cs typeface="Arial" pitchFamily="34" charset="0"/>
              </a:rPr>
              <a:t>Bullet 4</a:t>
            </a:r>
          </a:p>
          <a:p>
            <a:pPr marL="342164" lvl="0" indent="-342164">
              <a:buClr>
                <a:schemeClr val="tx2"/>
              </a:buClr>
              <a:buSzPct val="75000"/>
              <a:buFont typeface="Wingdings" pitchFamily="2" charset="2"/>
              <a:buChar char="§"/>
              <a:tabLst>
                <a:tab pos="458340" algn="l"/>
              </a:tabLst>
            </a:pPr>
            <a:endParaRPr lang="en-US" sz="2400" dirty="0">
              <a:latin typeface="Arial" pitchFamily="34" charset="0"/>
              <a:cs typeface="Arial" pitchFamily="34" charset="0"/>
            </a:endParaRPr>
          </a:p>
        </p:txBody>
      </p:sp>
      <p:sp>
        <p:nvSpPr>
          <p:cNvPr id="5" name="Title"/>
          <p:cNvSpPr txBox="1">
            <a:spLocks noChangeArrowheads="1"/>
          </p:cNvSpPr>
          <p:nvPr userDrawn="1"/>
        </p:nvSpPr>
        <p:spPr bwMode="auto">
          <a:xfrm>
            <a:off x="607484" y="464695"/>
            <a:ext cx="10765536" cy="1143000"/>
          </a:xfrm>
          <a:prstGeom prst="rect">
            <a:avLst/>
          </a:prstGeom>
          <a:noFill/>
          <a:ln w="9525">
            <a:noFill/>
            <a:miter lim="800000"/>
            <a:headEnd/>
            <a:tailEnd/>
          </a:ln>
          <a:effectLst/>
        </p:spPr>
        <p:txBody>
          <a:bodyPr wrap="none"/>
          <a:lstStyle/>
          <a:p>
            <a:pPr marL="0" marR="0" indent="0" algn="l" defTabSz="916680" rtl="0" eaLnBrk="1" fontAlgn="auto" latinLnBrk="0" hangingPunct="1">
              <a:lnSpc>
                <a:spcPct val="100000"/>
              </a:lnSpc>
              <a:spcBef>
                <a:spcPts val="0"/>
              </a:spcBef>
              <a:spcAft>
                <a:spcPts val="0"/>
              </a:spcAft>
              <a:buClrTx/>
              <a:buSzTx/>
              <a:buFontTx/>
              <a:buNone/>
              <a:tabLst/>
              <a:defRPr/>
            </a:pPr>
            <a:r>
              <a:rPr lang="en-US" sz="2800" b="0" dirty="0">
                <a:solidFill>
                  <a:schemeClr val="tx2"/>
                </a:solidFill>
                <a:latin typeface="Arial" pitchFamily="34" charset="0"/>
                <a:cs typeface="Arial" pitchFamily="34" charset="0"/>
              </a:rPr>
              <a:t>Edit in Slide</a:t>
            </a:r>
            <a:r>
              <a:rPr lang="en-US" sz="2800" b="0" baseline="0" dirty="0">
                <a:solidFill>
                  <a:schemeClr val="tx2"/>
                </a:solidFill>
                <a:latin typeface="Arial" pitchFamily="34" charset="0"/>
                <a:cs typeface="Arial" pitchFamily="34" charset="0"/>
              </a:rPr>
              <a:t> Master view to e</a:t>
            </a:r>
            <a:r>
              <a:rPr lang="en-US" sz="2800" b="0" dirty="0">
                <a:solidFill>
                  <a:schemeClr val="tx2"/>
                </a:solidFill>
                <a:latin typeface="Arial" pitchFamily="34" charset="0"/>
                <a:cs typeface="Arial" pitchFamily="34" charset="0"/>
              </a:rPr>
              <a:t>nter agenda</a:t>
            </a:r>
            <a:r>
              <a:rPr lang="en-US" sz="2800" b="0" baseline="0" dirty="0">
                <a:solidFill>
                  <a:schemeClr val="tx2"/>
                </a:solidFill>
                <a:latin typeface="Arial" pitchFamily="34" charset="0"/>
                <a:cs typeface="Arial" pitchFamily="34" charset="0"/>
              </a:rPr>
              <a:t> title</a:t>
            </a:r>
            <a:endParaRPr lang="en-US" sz="2800" b="0" dirty="0">
              <a:solidFill>
                <a:schemeClr val="tx2"/>
              </a:solidFill>
              <a:latin typeface="Arial" pitchFamily="34" charset="0"/>
              <a:cs typeface="Arial"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2" name="Title 1"/>
          <p:cNvSpPr>
            <a:spLocks noGrp="1"/>
          </p:cNvSpPr>
          <p:nvPr>
            <p:ph type="title"/>
          </p:nvPr>
        </p:nvSpPr>
        <p:spPr>
          <a:xfrm>
            <a:off x="609602" y="457200"/>
            <a:ext cx="10769600" cy="990600"/>
          </a:xfrm>
        </p:spPr>
        <p:txBody>
          <a:bodyPr/>
          <a:lstStyle/>
          <a:p>
            <a:r>
              <a:rPr lang="en-US"/>
              <a:t>Click to edit Master title style</a:t>
            </a:r>
            <a:endParaRPr lang="en-US" dirty="0"/>
          </a:p>
        </p:txBody>
      </p:sp>
    </p:spTree>
    <p:extLst>
      <p:ext uri="{BB962C8B-B14F-4D97-AF65-F5344CB8AC3E}">
        <p14:creationId xmlns:p14="http://schemas.microsoft.com/office/powerpoint/2010/main" val="27833521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cNvSpPr>
            <a:spLocks noGrp="1"/>
          </p:cNvSpPr>
          <p:nvPr>
            <p:ph type="title"/>
          </p:nvPr>
        </p:nvSpPr>
        <p:spPr>
          <a:xfrm>
            <a:off x="609602" y="457200"/>
            <a:ext cx="10769600" cy="990600"/>
          </a:xfrm>
          <a:prstGeom prst="rect">
            <a:avLst/>
          </a:prstGeom>
        </p:spPr>
        <p:txBody>
          <a:bodyPr vert="horz" lIns="91440" tIns="45720" rIns="91440" bIns="45720" rtlCol="0" anchor="t" anchorCtr="0">
            <a:noAutofit/>
          </a:bodyPr>
          <a:lstStyle/>
          <a:p>
            <a:r>
              <a:rPr lang="en-US"/>
              <a:t>Click to edit Master title style</a:t>
            </a:r>
            <a:endParaRPr lang="en-US" dirty="0"/>
          </a:p>
        </p:txBody>
      </p:sp>
      <p:sp>
        <p:nvSpPr>
          <p:cNvPr id="3" name="Content"/>
          <p:cNvSpPr>
            <a:spLocks noGrp="1"/>
          </p:cNvSpPr>
          <p:nvPr>
            <p:ph type="body" idx="1"/>
          </p:nvPr>
        </p:nvSpPr>
        <p:spPr>
          <a:xfrm>
            <a:off x="609602" y="1600200"/>
            <a:ext cx="10769600" cy="46482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p:txBody>
      </p:sp>
      <p:sp>
        <p:nvSpPr>
          <p:cNvPr id="8" name="SlideNumber"/>
          <p:cNvSpPr/>
          <p:nvPr/>
        </p:nvSpPr>
        <p:spPr>
          <a:xfrm>
            <a:off x="11582400" y="6484954"/>
            <a:ext cx="609600" cy="381001"/>
          </a:xfrm>
          <a:prstGeom prst="rect">
            <a:avLst/>
          </a:prstGeom>
          <a:noFill/>
          <a:ln w="12700">
            <a:noFill/>
          </a:ln>
        </p:spPr>
        <p:txBody>
          <a:bodyPr wrap="square" anchor="ctr">
            <a:noAutofit/>
          </a:bodyPr>
          <a:lstStyle/>
          <a:p>
            <a:pPr algn="ctr"/>
            <a:fld id="{47FBD1EF-0801-4063-B668-C71608ACC70F}" type="slidenum">
              <a:rPr kumimoji="0" lang="en-US" sz="1203" b="1" i="0" u="none" strike="noStrike" kern="1200" cap="none" spc="0" normalizeH="0" baseline="0" noProof="0" smtClean="0">
                <a:ln>
                  <a:noFill/>
                </a:ln>
                <a:solidFill>
                  <a:schemeClr val="tx2"/>
                </a:solidFill>
                <a:effectLst/>
                <a:uLnTx/>
                <a:uFillTx/>
                <a:latin typeface="Arial" pitchFamily="34" charset="0"/>
                <a:ea typeface="+mn-ea"/>
                <a:cs typeface="Arial" pitchFamily="34" charset="0"/>
              </a:rPr>
              <a:pPr algn="ctr"/>
              <a:t>‹#›</a:t>
            </a:fld>
            <a:endParaRPr lang="en-US" sz="1203" b="1" dirty="0">
              <a:solidFill>
                <a:schemeClr val="tx2"/>
              </a:solidFill>
            </a:endParaRPr>
          </a:p>
        </p:txBody>
      </p:sp>
      <p:pic>
        <p:nvPicPr>
          <p:cNvPr id="12" name="Logo" descr="logo647.png"/>
          <p:cNvPicPr>
            <a:picLocks noChangeAspect="1"/>
          </p:cNvPicPr>
          <p:nvPr/>
        </p:nvPicPr>
        <p:blipFill>
          <a:blip r:embed="rId11" cstate="print"/>
          <a:stretch>
            <a:fillRect/>
          </a:stretch>
        </p:blipFill>
        <p:spPr>
          <a:xfrm>
            <a:off x="10679339" y="23675"/>
            <a:ext cx="1327516" cy="360269"/>
          </a:xfrm>
          <a:prstGeom prst="rect">
            <a:avLst/>
          </a:prstGeom>
          <a:noFill/>
          <a:ln>
            <a:noFill/>
          </a:ln>
        </p:spPr>
      </p:pic>
      <p:cxnSp>
        <p:nvCxnSpPr>
          <p:cNvPr id="13" name="Line"/>
          <p:cNvCxnSpPr/>
          <p:nvPr/>
        </p:nvCxnSpPr>
        <p:spPr>
          <a:xfrm rot="10800000" flipV="1">
            <a:off x="229170" y="176521"/>
            <a:ext cx="10297392" cy="211602"/>
          </a:xfrm>
          <a:prstGeom prst="bentConnector3">
            <a:avLst>
              <a:gd name="adj1" fmla="val 100013"/>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9" r:id="rId4"/>
    <p:sldLayoutId id="2147483663" r:id="rId5"/>
    <p:sldLayoutId id="2147483651" r:id="rId6"/>
    <p:sldLayoutId id="2147483652" r:id="rId7"/>
    <p:sldLayoutId id="2147483664" r:id="rId8"/>
    <p:sldLayoutId id="2147483665" r:id="rId9"/>
  </p:sldLayoutIdLst>
  <p:hf hdr="0" ftr="0" dt="0"/>
  <p:txStyles>
    <p:titleStyle>
      <a:lvl1pPr algn="l" defTabSz="916680" rtl="0" eaLnBrk="1" latinLnBrk="0" hangingPunct="1">
        <a:spcBef>
          <a:spcPct val="0"/>
        </a:spcBef>
        <a:buNone/>
        <a:defRPr sz="2800" b="0" kern="1200">
          <a:solidFill>
            <a:schemeClr val="tx2"/>
          </a:solidFill>
          <a:latin typeface="Arial" pitchFamily="34" charset="0"/>
          <a:ea typeface="+mj-ea"/>
          <a:cs typeface="Arial" pitchFamily="34" charset="0"/>
        </a:defRPr>
      </a:lvl1pPr>
    </p:titleStyle>
    <p:bodyStyle>
      <a:lvl1pPr marL="343755" indent="-343755" algn="l" defTabSz="916680" rtl="0" eaLnBrk="1" latinLnBrk="0" hangingPunct="1">
        <a:spcBef>
          <a:spcPct val="20000"/>
        </a:spcBef>
        <a:buClr>
          <a:schemeClr val="tx2"/>
        </a:buClr>
        <a:buSzPct val="75000"/>
        <a:buFont typeface="Wingdings" pitchFamily="2" charset="2"/>
        <a:buChar char="§"/>
        <a:defRPr sz="2400" kern="1200">
          <a:solidFill>
            <a:schemeClr val="tx1"/>
          </a:solidFill>
          <a:latin typeface="Arial" pitchFamily="34" charset="0"/>
          <a:ea typeface="+mn-ea"/>
          <a:cs typeface="Arial" pitchFamily="34" charset="0"/>
        </a:defRPr>
      </a:lvl1pPr>
      <a:lvl2pPr marL="744802" indent="-286462" algn="l" defTabSz="916680" rtl="0" eaLnBrk="1" latinLnBrk="0" hangingPunct="1">
        <a:spcBef>
          <a:spcPct val="20000"/>
        </a:spcBef>
        <a:buClr>
          <a:schemeClr val="tx2"/>
        </a:buClr>
        <a:buFont typeface="Arial" pitchFamily="34" charset="0"/>
        <a:buChar char="–"/>
        <a:defRPr sz="2000" kern="1200">
          <a:solidFill>
            <a:schemeClr val="tx1"/>
          </a:solidFill>
          <a:latin typeface="Arial" pitchFamily="34" charset="0"/>
          <a:ea typeface="+mn-ea"/>
          <a:cs typeface="Arial" pitchFamily="34" charset="0"/>
        </a:defRPr>
      </a:lvl2pPr>
      <a:lvl3pPr marL="1145850" indent="-229170" algn="l" defTabSz="916680" rtl="0" eaLnBrk="1" latinLnBrk="0" hangingPunct="1">
        <a:spcBef>
          <a:spcPct val="20000"/>
        </a:spcBef>
        <a:buClr>
          <a:schemeClr val="tx2"/>
        </a:buClr>
        <a:buSzPct val="75000"/>
        <a:buFont typeface="Wingdings" pitchFamily="2" charset="2"/>
        <a:buChar char="§"/>
        <a:defRPr sz="1604" kern="1200">
          <a:solidFill>
            <a:schemeClr val="tx1"/>
          </a:solidFill>
          <a:latin typeface="Arial" pitchFamily="34" charset="0"/>
          <a:ea typeface="+mn-ea"/>
          <a:cs typeface="Arial" pitchFamily="34" charset="0"/>
        </a:defRPr>
      </a:lvl3pPr>
      <a:lvl4pPr marL="1604190" indent="-229170" algn="l" defTabSz="916680" rtl="0" eaLnBrk="1" latinLnBrk="0" hangingPunct="1">
        <a:spcBef>
          <a:spcPct val="20000"/>
        </a:spcBef>
        <a:buFont typeface="Arial" pitchFamily="34" charset="0"/>
        <a:buNone/>
        <a:defRPr sz="1604" kern="1200">
          <a:solidFill>
            <a:schemeClr val="tx1"/>
          </a:solidFill>
          <a:latin typeface="Arial" pitchFamily="34" charset="0"/>
          <a:ea typeface="+mn-ea"/>
          <a:cs typeface="Arial" pitchFamily="34" charset="0"/>
        </a:defRPr>
      </a:lvl4pPr>
      <a:lvl5pPr marL="2062531" indent="-229170" algn="l" defTabSz="916680" rtl="0" eaLnBrk="1" latinLnBrk="0" hangingPunct="1">
        <a:spcBef>
          <a:spcPct val="20000"/>
        </a:spcBef>
        <a:buClr>
          <a:schemeClr val="tx2"/>
        </a:buClr>
        <a:buFont typeface="Arial" pitchFamily="34" charset="0"/>
        <a:buChar char="»"/>
        <a:defRPr sz="1404" kern="1200">
          <a:solidFill>
            <a:schemeClr val="tx1"/>
          </a:solidFill>
          <a:latin typeface="Arial" pitchFamily="34" charset="0"/>
          <a:ea typeface="+mn-ea"/>
          <a:cs typeface="Arial" pitchFamily="34" charset="0"/>
        </a:defRPr>
      </a:lvl5pPr>
      <a:lvl6pPr marL="252087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6pPr>
      <a:lvl7pPr marL="297921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7pPr>
      <a:lvl8pPr marL="343755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8pPr>
      <a:lvl9pPr marL="389589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9pPr>
    </p:bodyStyle>
    <p:otherStyle>
      <a:defPPr>
        <a:defRPr lang="en-US"/>
      </a:defPPr>
      <a:lvl1pPr marL="0" algn="l" defTabSz="916680" rtl="0" eaLnBrk="1" latinLnBrk="0" hangingPunct="1">
        <a:defRPr sz="1805" kern="1200">
          <a:solidFill>
            <a:schemeClr val="tx1"/>
          </a:solidFill>
          <a:latin typeface="+mn-lt"/>
          <a:ea typeface="+mn-ea"/>
          <a:cs typeface="+mn-cs"/>
        </a:defRPr>
      </a:lvl1pPr>
      <a:lvl2pPr marL="458340" algn="l" defTabSz="916680" rtl="0" eaLnBrk="1" latinLnBrk="0" hangingPunct="1">
        <a:defRPr sz="1805" kern="1200">
          <a:solidFill>
            <a:schemeClr val="tx1"/>
          </a:solidFill>
          <a:latin typeface="+mn-lt"/>
          <a:ea typeface="+mn-ea"/>
          <a:cs typeface="+mn-cs"/>
        </a:defRPr>
      </a:lvl2pPr>
      <a:lvl3pPr marL="916680" algn="l" defTabSz="916680" rtl="0" eaLnBrk="1" latinLnBrk="0" hangingPunct="1">
        <a:defRPr sz="1805" kern="1200">
          <a:solidFill>
            <a:schemeClr val="tx1"/>
          </a:solidFill>
          <a:latin typeface="+mn-lt"/>
          <a:ea typeface="+mn-ea"/>
          <a:cs typeface="+mn-cs"/>
        </a:defRPr>
      </a:lvl3pPr>
      <a:lvl4pPr marL="1375020" algn="l" defTabSz="916680" rtl="0" eaLnBrk="1" latinLnBrk="0" hangingPunct="1">
        <a:defRPr sz="1805" kern="1200">
          <a:solidFill>
            <a:schemeClr val="tx1"/>
          </a:solidFill>
          <a:latin typeface="+mn-lt"/>
          <a:ea typeface="+mn-ea"/>
          <a:cs typeface="+mn-cs"/>
        </a:defRPr>
      </a:lvl4pPr>
      <a:lvl5pPr marL="1833361" algn="l" defTabSz="916680" rtl="0" eaLnBrk="1" latinLnBrk="0" hangingPunct="1">
        <a:defRPr sz="1805" kern="1200">
          <a:solidFill>
            <a:schemeClr val="tx1"/>
          </a:solidFill>
          <a:latin typeface="+mn-lt"/>
          <a:ea typeface="+mn-ea"/>
          <a:cs typeface="+mn-cs"/>
        </a:defRPr>
      </a:lvl5pPr>
      <a:lvl6pPr marL="2291701" algn="l" defTabSz="916680" rtl="0" eaLnBrk="1" latinLnBrk="0" hangingPunct="1">
        <a:defRPr sz="1805" kern="1200">
          <a:solidFill>
            <a:schemeClr val="tx1"/>
          </a:solidFill>
          <a:latin typeface="+mn-lt"/>
          <a:ea typeface="+mn-ea"/>
          <a:cs typeface="+mn-cs"/>
        </a:defRPr>
      </a:lvl6pPr>
      <a:lvl7pPr marL="2750041" algn="l" defTabSz="916680" rtl="0" eaLnBrk="1" latinLnBrk="0" hangingPunct="1">
        <a:defRPr sz="1805" kern="1200">
          <a:solidFill>
            <a:schemeClr val="tx1"/>
          </a:solidFill>
          <a:latin typeface="+mn-lt"/>
          <a:ea typeface="+mn-ea"/>
          <a:cs typeface="+mn-cs"/>
        </a:defRPr>
      </a:lvl7pPr>
      <a:lvl8pPr marL="3208381" algn="l" defTabSz="916680" rtl="0" eaLnBrk="1" latinLnBrk="0" hangingPunct="1">
        <a:defRPr sz="1805" kern="1200">
          <a:solidFill>
            <a:schemeClr val="tx1"/>
          </a:solidFill>
          <a:latin typeface="+mn-lt"/>
          <a:ea typeface="+mn-ea"/>
          <a:cs typeface="+mn-cs"/>
        </a:defRPr>
      </a:lvl8pPr>
      <a:lvl9pPr marL="3666721" algn="l" defTabSz="916680" rtl="0" eaLnBrk="1" latinLnBrk="0" hangingPunct="1">
        <a:defRPr sz="18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11.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1.gif"/><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image" Target="../media/image36.png"/><Relationship Id="rId5" Type="http://schemas.openxmlformats.org/officeDocument/2006/relationships/image" Target="../media/image10.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4.xml"/><Relationship Id="rId6" Type="http://schemas.openxmlformats.org/officeDocument/2006/relationships/image" Target="../media/image37.png"/><Relationship Id="rId5" Type="http://schemas.openxmlformats.org/officeDocument/2006/relationships/notesSlide" Target="../notesSlides/notesSlide14.xml"/><Relationship Id="rId4"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39.png"/><Relationship Id="rId5" Type="http://schemas.openxmlformats.org/officeDocument/2006/relationships/image" Target="../media/image38.e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hyperlink" Target="https://www.mathworks.com/products/matlab-parallel-server/get-started.html" TargetMode="External"/><Relationship Id="rId7" Type="http://schemas.openxmlformats.org/officeDocument/2006/relationships/image" Target="../media/image9.png"/><Relationship Id="rId12" Type="http://schemas.openxmlformats.org/officeDocument/2006/relationships/image" Target="../media/image48.sv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43.png"/><Relationship Id="rId11" Type="http://schemas.openxmlformats.org/officeDocument/2006/relationships/image" Target="../media/image47.png"/><Relationship Id="rId5" Type="http://schemas.openxmlformats.org/officeDocument/2006/relationships/image" Target="../media/image42.png"/><Relationship Id="rId15" Type="http://schemas.openxmlformats.org/officeDocument/2006/relationships/hyperlink" Target="https://www.mathworks.com/campaigns/products/offer/mdcs-cloud.html" TargetMode="External"/><Relationship Id="rId10" Type="http://schemas.openxmlformats.org/officeDocument/2006/relationships/image" Target="../media/image46.svg"/><Relationship Id="rId4" Type="http://schemas.openxmlformats.org/officeDocument/2006/relationships/image" Target="../media/image41.png"/><Relationship Id="rId9" Type="http://schemas.openxmlformats.org/officeDocument/2006/relationships/image" Target="../media/image45.png"/><Relationship Id="rId14" Type="http://schemas.openxmlformats.org/officeDocument/2006/relationships/image" Target="../media/image50.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59.png"/><Relationship Id="rId3" Type="http://schemas.openxmlformats.org/officeDocument/2006/relationships/image" Target="../media/image51.png"/><Relationship Id="rId7" Type="http://schemas.openxmlformats.org/officeDocument/2006/relationships/image" Target="../media/image31.png"/><Relationship Id="rId12"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54.png"/><Relationship Id="rId11" Type="http://schemas.openxmlformats.org/officeDocument/2006/relationships/image" Target="../media/image57.png"/><Relationship Id="rId5" Type="http://schemas.openxmlformats.org/officeDocument/2006/relationships/image" Target="../media/image53.png"/><Relationship Id="rId10" Type="http://schemas.openxmlformats.org/officeDocument/2006/relationships/image" Target="../media/image56.png"/><Relationship Id="rId4" Type="http://schemas.openxmlformats.org/officeDocument/2006/relationships/image" Target="../media/image52.png"/><Relationship Id="rId9" Type="http://schemas.openxmlformats.org/officeDocument/2006/relationships/image" Target="../media/image55.png"/><Relationship Id="rId1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61.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10.png"/><Relationship Id="rId7" Type="http://schemas.openxmlformats.org/officeDocument/2006/relationships/image" Target="../media/image64.png"/><Relationship Id="rId2" Type="http://schemas.openxmlformats.org/officeDocument/2006/relationships/notesSlide" Target="../notesSlides/notesSlide22.xml"/><Relationship Id="rId1" Type="http://schemas.openxmlformats.org/officeDocument/2006/relationships/slideLayout" Target="../slideLayouts/slideLayout9.xml"/><Relationship Id="rId6" Type="http://schemas.openxmlformats.org/officeDocument/2006/relationships/image" Target="../media/image63.png"/><Relationship Id="rId5" Type="http://schemas.microsoft.com/office/2007/relationships/hdphoto" Target="../media/hdphoto1.wdp"/><Relationship Id="rId4" Type="http://schemas.openxmlformats.org/officeDocument/2006/relationships/image" Target="../media/image62.png"/></Relationships>
</file>

<file path=ppt/slides/_rels/slide26.xml.rels><?xml version="1.0" encoding="UTF-8" standalone="yes"?>
<Relationships xmlns="http://schemas.openxmlformats.org/package/2006/relationships"><Relationship Id="rId3" Type="http://schemas.openxmlformats.org/officeDocument/2006/relationships/hyperlink" Target="https://www.mathworks.com/discovery/matlab-gpu.html"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mathworks.com/help/matlab/performance-and-memory.html" TargetMode="Externa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hyperlink" Target="https://www.mathworks.com/solutions/parallel-computing.html" TargetMode="External"/><Relationship Id="rId5" Type="http://schemas.openxmlformats.org/officeDocument/2006/relationships/hyperlink" Target="https://www.mathworks.com/videos/series/parallel-and-gpu-computing-tutorials-97719.html" TargetMode="External"/><Relationship Id="rId4" Type="http://schemas.openxmlformats.org/officeDocument/2006/relationships/hyperlink" Target="http://www.mathworks.com/help/distcomp/index.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8" Type="http://schemas.openxmlformats.org/officeDocument/2006/relationships/hyperlink" Target="http://www.mathworks.com/matlabcentral/cody" TargetMode="External"/><Relationship Id="rId3" Type="http://schemas.openxmlformats.org/officeDocument/2006/relationships/notesSlide" Target="../notesSlides/notesSlide26.xml"/><Relationship Id="rId7" Type="http://schemas.openxmlformats.org/officeDocument/2006/relationships/hyperlink" Target="http://www.mathworks.com/matlabcentral/fileexchange" TargetMode="Externa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hyperlink" Target="http://www.mathworks.com/matlabcentral/answers/index" TargetMode="External"/><Relationship Id="rId5" Type="http://schemas.openxmlformats.org/officeDocument/2006/relationships/image" Target="../media/image67.png"/><Relationship Id="rId10" Type="http://schemas.openxmlformats.org/officeDocument/2006/relationships/hyperlink" Target="https://thingspeak.com/" TargetMode="External"/><Relationship Id="rId4" Type="http://schemas.openxmlformats.org/officeDocument/2006/relationships/image" Target="../media/image66.png"/><Relationship Id="rId9" Type="http://schemas.openxmlformats.org/officeDocument/2006/relationships/hyperlink" Target="http://blogs.mathworks.com/"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8.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11.gif"/><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9.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png"/><Relationship Id="rId9" Type="http://schemas.openxmlformats.org/officeDocument/2006/relationships/hyperlink" Target="http://www.mathworks.com/products/parallel-computing/parallel-support.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hyperlink" Target="http://www.mathworks.com/products/parallel-computing/parallel-support.html"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Parallel Computing in MATLAB</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Mechanics of </a:t>
            </a:r>
            <a:r>
              <a:rPr lang="en-US" sz="3200" b="0" dirty="0" err="1">
                <a:solidFill>
                  <a:srgbClr val="0000FF"/>
                </a:solidFill>
                <a:latin typeface="Courier New" panose="02070309020205020404" pitchFamily="49" charset="0"/>
              </a:rPr>
              <a:t>parfor</a:t>
            </a:r>
            <a:r>
              <a:rPr lang="en-US" dirty="0"/>
              <a:t> Loops</a:t>
            </a:r>
          </a:p>
        </p:txBody>
      </p:sp>
      <p:sp>
        <p:nvSpPr>
          <p:cNvPr id="44" name="Oval 2"/>
          <p:cNvSpPr>
            <a:spLocks noChangeArrowheads="1"/>
          </p:cNvSpPr>
          <p:nvPr/>
        </p:nvSpPr>
        <p:spPr bwMode="auto">
          <a:xfrm>
            <a:off x="3103563" y="1651001"/>
            <a:ext cx="6802437" cy="4400550"/>
          </a:xfrm>
          <a:prstGeom prst="ellipse">
            <a:avLst/>
          </a:prstGeom>
          <a:gradFill rotWithShape="1">
            <a:gsLst>
              <a:gs pos="0">
                <a:schemeClr val="tx2">
                  <a:alpha val="33000"/>
                </a:schemeClr>
              </a:gs>
              <a:gs pos="100000">
                <a:schemeClr val="bg1"/>
              </a:gs>
            </a:gsLst>
            <a:lin ang="18900000" scaled="1"/>
          </a:gradFill>
          <a:ln w="57150" algn="ctr">
            <a:solidFill>
              <a:srgbClr val="94B6E4"/>
            </a:solidFill>
            <a:round/>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45" name="Rectangle 3"/>
          <p:cNvSpPr>
            <a:spLocks noChangeArrowheads="1"/>
          </p:cNvSpPr>
          <p:nvPr/>
        </p:nvSpPr>
        <p:spPr bwMode="auto">
          <a:xfrm>
            <a:off x="8264525" y="3201989"/>
            <a:ext cx="1077913" cy="393700"/>
          </a:xfrm>
          <a:prstGeom prst="rect">
            <a:avLst/>
          </a:prstGeom>
          <a:solidFill>
            <a:schemeClr val="tx2">
              <a:alpha val="16000"/>
            </a:schemeClr>
          </a:solidFill>
          <a:ln w="9525" algn="ctr">
            <a:solidFill>
              <a:schemeClr val="bg2"/>
            </a:solidFill>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46" name="Rectangle 4"/>
          <p:cNvSpPr>
            <a:spLocks noChangeArrowheads="1"/>
          </p:cNvSpPr>
          <p:nvPr/>
        </p:nvSpPr>
        <p:spPr bwMode="auto">
          <a:xfrm>
            <a:off x="7835898" y="4376739"/>
            <a:ext cx="1481138" cy="555625"/>
          </a:xfrm>
          <a:prstGeom prst="rect">
            <a:avLst/>
          </a:prstGeom>
          <a:solidFill>
            <a:schemeClr val="tx2">
              <a:alpha val="16000"/>
            </a:schemeClr>
          </a:solidFill>
          <a:ln w="9525" algn="ctr">
            <a:solidFill>
              <a:schemeClr val="bg2"/>
            </a:solidFill>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47" name="Rectangle 5"/>
          <p:cNvSpPr>
            <a:spLocks noChangeArrowheads="1"/>
          </p:cNvSpPr>
          <p:nvPr/>
        </p:nvSpPr>
        <p:spPr bwMode="auto">
          <a:xfrm>
            <a:off x="5951538" y="4432300"/>
            <a:ext cx="1506537" cy="646113"/>
          </a:xfrm>
          <a:prstGeom prst="rect">
            <a:avLst/>
          </a:prstGeom>
          <a:solidFill>
            <a:schemeClr val="tx2">
              <a:alpha val="16000"/>
            </a:schemeClr>
          </a:solidFill>
          <a:ln w="9525" algn="ctr">
            <a:solidFill>
              <a:schemeClr val="bg2"/>
            </a:solidFill>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48" name="Rectangle 6"/>
          <p:cNvSpPr>
            <a:spLocks noChangeArrowheads="1"/>
          </p:cNvSpPr>
          <p:nvPr/>
        </p:nvSpPr>
        <p:spPr bwMode="auto">
          <a:xfrm>
            <a:off x="6186488" y="2894014"/>
            <a:ext cx="1273175" cy="477837"/>
          </a:xfrm>
          <a:prstGeom prst="rect">
            <a:avLst/>
          </a:prstGeom>
          <a:solidFill>
            <a:schemeClr val="tx2">
              <a:alpha val="16000"/>
            </a:schemeClr>
          </a:solidFill>
          <a:ln w="9525" algn="ctr">
            <a:solidFill>
              <a:schemeClr val="bg2"/>
            </a:solidFill>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53" name="Rectangle 13"/>
          <p:cNvSpPr>
            <a:spLocks noChangeArrowheads="1"/>
          </p:cNvSpPr>
          <p:nvPr/>
        </p:nvSpPr>
        <p:spPr bwMode="auto">
          <a:xfrm>
            <a:off x="2200273" y="2840038"/>
            <a:ext cx="2681288" cy="2273300"/>
          </a:xfrm>
          <a:prstGeom prst="rect">
            <a:avLst/>
          </a:prstGeom>
          <a:solidFill>
            <a:srgbClr val="99CCFF"/>
          </a:solidFill>
          <a:ln w="9525">
            <a:solidFill>
              <a:schemeClr val="tx1"/>
            </a:solidFill>
            <a:miter lim="800000"/>
            <a:headEnd/>
            <a:tailEnd/>
          </a:ln>
          <a:effectLst/>
        </p:spPr>
        <p:txBody>
          <a:bodyPr/>
          <a:lstStyle/>
          <a:p>
            <a:pPr marL="284163" indent="-284163" fontAlgn="base">
              <a:spcBef>
                <a:spcPct val="20000"/>
              </a:spcBef>
              <a:spcAft>
                <a:spcPct val="0"/>
              </a:spcAft>
              <a:buClr>
                <a:srgbClr val="215383"/>
              </a:buClr>
              <a:buSzPct val="95000"/>
              <a:buFont typeface="Wingdings" pitchFamily="2" charset="2"/>
              <a:buNone/>
            </a:pPr>
            <a:endParaRPr lang="en-US" sz="1600" dirty="0">
              <a:solidFill>
                <a:srgbClr val="000000"/>
              </a:solidFill>
              <a:latin typeface="Courier New" pitchFamily="49" charset="0"/>
              <a:cs typeface="Courier New" pitchFamily="49" charset="0"/>
            </a:endParaRPr>
          </a:p>
          <a:p>
            <a:pPr marL="284163" indent="-284163" fontAlgn="base">
              <a:spcBef>
                <a:spcPct val="20000"/>
              </a:spcBef>
              <a:spcAft>
                <a:spcPct val="0"/>
              </a:spcAft>
              <a:buClr>
                <a:srgbClr val="215383"/>
              </a:buClr>
              <a:buSzPct val="95000"/>
              <a:buFont typeface="Wingdings" pitchFamily="2" charset="2"/>
              <a:buNone/>
            </a:pPr>
            <a:r>
              <a:rPr lang="en-US" sz="1600" b="1" dirty="0">
                <a:solidFill>
                  <a:srgbClr val="000000"/>
                </a:solidFill>
                <a:latin typeface="Courier New" pitchFamily="49" charset="0"/>
                <a:cs typeface="Courier New" pitchFamily="49" charset="0"/>
              </a:rPr>
              <a:t>a = zeros(10, 1)</a:t>
            </a:r>
          </a:p>
          <a:p>
            <a:pPr marL="284163" indent="-284163" fontAlgn="base">
              <a:spcBef>
                <a:spcPct val="20000"/>
              </a:spcBef>
              <a:spcAft>
                <a:spcPct val="0"/>
              </a:spcAft>
              <a:buClr>
                <a:srgbClr val="215383"/>
              </a:buClr>
              <a:buSzPct val="95000"/>
              <a:buFont typeface="Wingdings" pitchFamily="2" charset="2"/>
              <a:buNone/>
            </a:pPr>
            <a:r>
              <a:rPr lang="en-US" sz="1600" b="1" dirty="0">
                <a:solidFill>
                  <a:srgbClr val="0000FF"/>
                </a:solidFill>
                <a:latin typeface="Courier New" pitchFamily="49" charset="0"/>
                <a:cs typeface="Courier New" pitchFamily="49" charset="0"/>
              </a:rPr>
              <a:t>parfor</a:t>
            </a:r>
            <a:r>
              <a:rPr lang="en-US" sz="1600" b="1" dirty="0">
                <a:solidFill>
                  <a:srgbClr val="000000"/>
                </a:solidFill>
                <a:latin typeface="Courier New" pitchFamily="49" charset="0"/>
                <a:cs typeface="Courier New" pitchFamily="49" charset="0"/>
              </a:rPr>
              <a:t> i = 1:10 </a:t>
            </a:r>
          </a:p>
          <a:p>
            <a:pPr marL="284163" indent="-284163" fontAlgn="base">
              <a:spcBef>
                <a:spcPct val="20000"/>
              </a:spcBef>
              <a:spcAft>
                <a:spcPct val="0"/>
              </a:spcAft>
              <a:buClr>
                <a:srgbClr val="215383"/>
              </a:buClr>
              <a:buSzPct val="95000"/>
              <a:buFont typeface="Wingdings" pitchFamily="2" charset="2"/>
              <a:buNone/>
            </a:pPr>
            <a:r>
              <a:rPr lang="en-US" sz="1600" b="1" dirty="0">
                <a:solidFill>
                  <a:srgbClr val="000000"/>
                </a:solidFill>
                <a:latin typeface="Courier New" pitchFamily="49" charset="0"/>
                <a:cs typeface="Courier New" pitchFamily="49" charset="0"/>
              </a:rPr>
              <a:t>	a(i) = i;</a:t>
            </a:r>
          </a:p>
          <a:p>
            <a:pPr marL="284163" indent="-284163" fontAlgn="base">
              <a:spcBef>
                <a:spcPct val="20000"/>
              </a:spcBef>
              <a:spcAft>
                <a:spcPct val="0"/>
              </a:spcAft>
              <a:buClr>
                <a:srgbClr val="215383"/>
              </a:buClr>
              <a:buSzPct val="95000"/>
              <a:buFont typeface="Wingdings" pitchFamily="2" charset="2"/>
              <a:buNone/>
            </a:pPr>
            <a:r>
              <a:rPr lang="en-US" sz="1600" b="1" dirty="0">
                <a:solidFill>
                  <a:srgbClr val="0000FF"/>
                </a:solidFill>
                <a:latin typeface="Courier New" pitchFamily="49" charset="0"/>
                <a:cs typeface="Courier New" pitchFamily="49" charset="0"/>
              </a:rPr>
              <a:t>end</a:t>
            </a:r>
          </a:p>
          <a:p>
            <a:pPr marL="284163" indent="-284163" fontAlgn="base">
              <a:spcBef>
                <a:spcPct val="20000"/>
              </a:spcBef>
              <a:spcAft>
                <a:spcPct val="0"/>
              </a:spcAft>
              <a:buClr>
                <a:srgbClr val="215383"/>
              </a:buClr>
              <a:buSzPct val="95000"/>
              <a:buFont typeface="Wingdings" pitchFamily="2" charset="2"/>
              <a:buNone/>
            </a:pPr>
            <a:r>
              <a:rPr lang="en-US" sz="1600" b="1" dirty="0">
                <a:solidFill>
                  <a:srgbClr val="000000"/>
                </a:solidFill>
                <a:latin typeface="Courier New" pitchFamily="49" charset="0"/>
                <a:cs typeface="Courier New" pitchFamily="49" charset="0"/>
              </a:rPr>
              <a:t>a</a:t>
            </a:r>
          </a:p>
        </p:txBody>
      </p:sp>
      <p:sp>
        <p:nvSpPr>
          <p:cNvPr id="54" name="Text Box 14"/>
          <p:cNvSpPr txBox="1">
            <a:spLocks noChangeArrowheads="1"/>
          </p:cNvSpPr>
          <p:nvPr/>
        </p:nvSpPr>
        <p:spPr bwMode="auto">
          <a:xfrm>
            <a:off x="6273798" y="4456114"/>
            <a:ext cx="1223412" cy="323165"/>
          </a:xfrm>
          <a:prstGeom prst="rect">
            <a:avLst/>
          </a:prstGeom>
          <a:solidFill>
            <a:schemeClr val="bg1">
              <a:alpha val="0"/>
            </a:schemeClr>
          </a:solidFill>
          <a:ln w="9525" algn="ctr">
            <a:noFill/>
            <a:miter lim="800000"/>
            <a:headEnd/>
            <a:tailEnd/>
          </a:ln>
          <a:effectLst/>
        </p:spPr>
        <p:txBody>
          <a:bodyPr wrap="none">
            <a:spAutoFit/>
          </a:bodyPr>
          <a:lstStyle/>
          <a:p>
            <a:pPr eaLnBrk="0" fontAlgn="base" hangingPunct="0">
              <a:spcBef>
                <a:spcPct val="0"/>
              </a:spcBef>
              <a:spcAft>
                <a:spcPct val="0"/>
              </a:spcAft>
            </a:pPr>
            <a:r>
              <a:rPr lang="en-US" sz="1500" b="1" dirty="0">
                <a:solidFill>
                  <a:srgbClr val="000000"/>
                </a:solidFill>
                <a:latin typeface="Courier New" pitchFamily="49" charset="0"/>
                <a:cs typeface="Courier New" pitchFamily="49" charset="0"/>
              </a:rPr>
              <a:t>a(i) = i;</a:t>
            </a:r>
          </a:p>
        </p:txBody>
      </p:sp>
      <p:sp>
        <p:nvSpPr>
          <p:cNvPr id="55" name="Text Box 15"/>
          <p:cNvSpPr txBox="1">
            <a:spLocks noChangeArrowheads="1"/>
          </p:cNvSpPr>
          <p:nvPr/>
        </p:nvSpPr>
        <p:spPr bwMode="auto">
          <a:xfrm>
            <a:off x="6403974" y="2922589"/>
            <a:ext cx="877163" cy="246221"/>
          </a:xfrm>
          <a:prstGeom prst="rect">
            <a:avLst/>
          </a:prstGeom>
          <a:solidFill>
            <a:schemeClr val="bg1">
              <a:alpha val="0"/>
            </a:schemeClr>
          </a:solidFill>
          <a:ln w="9525" algn="ctr">
            <a:noFill/>
            <a:miter lim="800000"/>
            <a:headEnd/>
            <a:tailEnd/>
          </a:ln>
          <a:effectLst/>
        </p:spPr>
        <p:txBody>
          <a:bodyPr wrap="none">
            <a:spAutoFit/>
          </a:bodyPr>
          <a:lstStyle/>
          <a:p>
            <a:pPr eaLnBrk="0" fontAlgn="base" hangingPunct="0">
              <a:spcBef>
                <a:spcPct val="0"/>
              </a:spcBef>
              <a:spcAft>
                <a:spcPct val="0"/>
              </a:spcAft>
            </a:pPr>
            <a:r>
              <a:rPr lang="en-US" sz="1000" b="1" dirty="0">
                <a:solidFill>
                  <a:srgbClr val="000000"/>
                </a:solidFill>
                <a:latin typeface="Courier New" pitchFamily="49" charset="0"/>
              </a:rPr>
              <a:t>a(i) = i;</a:t>
            </a:r>
          </a:p>
        </p:txBody>
      </p:sp>
      <p:sp>
        <p:nvSpPr>
          <p:cNvPr id="56" name="Text Box 16"/>
          <p:cNvSpPr txBox="1">
            <a:spLocks noChangeArrowheads="1"/>
          </p:cNvSpPr>
          <p:nvPr/>
        </p:nvSpPr>
        <p:spPr bwMode="auto">
          <a:xfrm>
            <a:off x="8412163" y="3170238"/>
            <a:ext cx="949299" cy="261610"/>
          </a:xfrm>
          <a:prstGeom prst="rect">
            <a:avLst/>
          </a:prstGeom>
          <a:solidFill>
            <a:schemeClr val="bg1">
              <a:alpha val="0"/>
            </a:schemeClr>
          </a:solidFill>
          <a:ln w="9525" algn="ctr">
            <a:noFill/>
            <a:miter lim="800000"/>
            <a:headEnd/>
            <a:tailEnd/>
          </a:ln>
          <a:effectLst/>
        </p:spPr>
        <p:txBody>
          <a:bodyPr wrap="none">
            <a:spAutoFit/>
          </a:bodyPr>
          <a:lstStyle/>
          <a:p>
            <a:pPr eaLnBrk="0" fontAlgn="base" hangingPunct="0">
              <a:spcBef>
                <a:spcPct val="0"/>
              </a:spcBef>
              <a:spcAft>
                <a:spcPct val="0"/>
              </a:spcAft>
            </a:pPr>
            <a:r>
              <a:rPr lang="en-US" sz="1100" b="1" dirty="0">
                <a:solidFill>
                  <a:srgbClr val="000000"/>
                </a:solidFill>
                <a:latin typeface="Courier New" pitchFamily="49" charset="0"/>
                <a:cs typeface="Courier New" pitchFamily="49" charset="0"/>
              </a:rPr>
              <a:t>a(i) = i;</a:t>
            </a:r>
          </a:p>
        </p:txBody>
      </p:sp>
      <p:sp>
        <p:nvSpPr>
          <p:cNvPr id="57" name="Text Box 17"/>
          <p:cNvSpPr txBox="1">
            <a:spLocks noChangeArrowheads="1"/>
          </p:cNvSpPr>
          <p:nvPr/>
        </p:nvSpPr>
        <p:spPr bwMode="auto">
          <a:xfrm>
            <a:off x="8123236" y="4379914"/>
            <a:ext cx="1223412" cy="323165"/>
          </a:xfrm>
          <a:prstGeom prst="rect">
            <a:avLst/>
          </a:prstGeom>
          <a:solidFill>
            <a:schemeClr val="bg1">
              <a:alpha val="0"/>
            </a:schemeClr>
          </a:solidFill>
          <a:ln w="9525" algn="ctr">
            <a:noFill/>
            <a:miter lim="800000"/>
            <a:headEnd/>
            <a:tailEnd/>
          </a:ln>
          <a:effectLst/>
        </p:spPr>
        <p:txBody>
          <a:bodyPr wrap="none">
            <a:spAutoFit/>
          </a:bodyPr>
          <a:lstStyle/>
          <a:p>
            <a:pPr eaLnBrk="0" fontAlgn="base" hangingPunct="0">
              <a:spcBef>
                <a:spcPct val="0"/>
              </a:spcBef>
              <a:spcAft>
                <a:spcPct val="0"/>
              </a:spcAft>
            </a:pPr>
            <a:r>
              <a:rPr lang="en-US" sz="1500" b="1" dirty="0">
                <a:solidFill>
                  <a:srgbClr val="000000"/>
                </a:solidFill>
                <a:latin typeface="Courier New" pitchFamily="49" charset="0"/>
                <a:cs typeface="Courier New" pitchFamily="49" charset="0"/>
              </a:rPr>
              <a:t>a(i) = i;</a:t>
            </a:r>
          </a:p>
        </p:txBody>
      </p:sp>
      <p:sp>
        <p:nvSpPr>
          <p:cNvPr id="58" name="Text Box 18"/>
          <p:cNvSpPr txBox="1">
            <a:spLocks noChangeArrowheads="1"/>
          </p:cNvSpPr>
          <p:nvPr/>
        </p:nvSpPr>
        <p:spPr bwMode="auto">
          <a:xfrm>
            <a:off x="6270625" y="2635250"/>
            <a:ext cx="677237" cy="276999"/>
          </a:xfrm>
          <a:prstGeom prst="rect">
            <a:avLst/>
          </a:prstGeom>
          <a:noFill/>
          <a:ln w="9525" algn="ctr">
            <a:noFill/>
            <a:miter lim="800000"/>
            <a:headEnd/>
            <a:tailEnd/>
          </a:ln>
          <a:effectLst/>
        </p:spPr>
        <p:txBody>
          <a:bodyPr wrap="none">
            <a:spAutoFit/>
          </a:bodyPr>
          <a:lstStyle/>
          <a:p>
            <a:pPr algn="ctr" eaLnBrk="0" fontAlgn="base" hangingPunct="0">
              <a:spcBef>
                <a:spcPct val="0"/>
              </a:spcBef>
              <a:spcAft>
                <a:spcPct val="0"/>
              </a:spcAft>
            </a:pPr>
            <a:r>
              <a:rPr lang="en-US" sz="1200" dirty="0">
                <a:solidFill>
                  <a:srgbClr val="000000"/>
                </a:solidFill>
              </a:rPr>
              <a:t>Worker</a:t>
            </a:r>
          </a:p>
        </p:txBody>
      </p:sp>
      <p:sp>
        <p:nvSpPr>
          <p:cNvPr id="59" name="Text Box 19"/>
          <p:cNvSpPr txBox="1">
            <a:spLocks noChangeArrowheads="1"/>
          </p:cNvSpPr>
          <p:nvPr/>
        </p:nvSpPr>
        <p:spPr bwMode="auto">
          <a:xfrm>
            <a:off x="8315447" y="2949576"/>
            <a:ext cx="598241" cy="246221"/>
          </a:xfrm>
          <a:prstGeom prst="rect">
            <a:avLst/>
          </a:prstGeom>
          <a:noFill/>
          <a:ln w="9525" algn="ctr">
            <a:noFill/>
            <a:miter lim="800000"/>
            <a:headEnd/>
            <a:tailEnd/>
          </a:ln>
          <a:effectLst/>
        </p:spPr>
        <p:txBody>
          <a:bodyPr wrap="none">
            <a:spAutoFit/>
          </a:bodyPr>
          <a:lstStyle/>
          <a:p>
            <a:pPr algn="ctr" eaLnBrk="0" fontAlgn="base" hangingPunct="0">
              <a:spcBef>
                <a:spcPct val="0"/>
              </a:spcBef>
              <a:spcAft>
                <a:spcPct val="0"/>
              </a:spcAft>
            </a:pPr>
            <a:r>
              <a:rPr lang="en-US" sz="1000" dirty="0">
                <a:solidFill>
                  <a:srgbClr val="000000"/>
                </a:solidFill>
              </a:rPr>
              <a:t>Worker</a:t>
            </a:r>
          </a:p>
        </p:txBody>
      </p:sp>
      <p:sp>
        <p:nvSpPr>
          <p:cNvPr id="60" name="Text Box 20"/>
          <p:cNvSpPr txBox="1">
            <a:spLocks noChangeArrowheads="1"/>
          </p:cNvSpPr>
          <p:nvPr/>
        </p:nvSpPr>
        <p:spPr bwMode="auto">
          <a:xfrm>
            <a:off x="7961313" y="4095751"/>
            <a:ext cx="758477" cy="307777"/>
          </a:xfrm>
          <a:prstGeom prst="rect">
            <a:avLst/>
          </a:prstGeom>
          <a:noFill/>
          <a:ln w="9525" algn="ctr">
            <a:noFill/>
            <a:miter lim="800000"/>
            <a:headEnd/>
            <a:tailEnd/>
          </a:ln>
          <a:effectLst/>
        </p:spPr>
        <p:txBody>
          <a:bodyPr wrap="none">
            <a:spAutoFit/>
          </a:bodyPr>
          <a:lstStyle/>
          <a:p>
            <a:pPr algn="ctr" eaLnBrk="0" fontAlgn="base" hangingPunct="0">
              <a:spcBef>
                <a:spcPct val="0"/>
              </a:spcBef>
              <a:spcAft>
                <a:spcPct val="0"/>
              </a:spcAft>
            </a:pPr>
            <a:r>
              <a:rPr lang="en-US" sz="1400" dirty="0">
                <a:solidFill>
                  <a:srgbClr val="000000"/>
                </a:solidFill>
              </a:rPr>
              <a:t>Worker</a:t>
            </a:r>
          </a:p>
        </p:txBody>
      </p:sp>
      <p:sp>
        <p:nvSpPr>
          <p:cNvPr id="61" name="Text Box 21"/>
          <p:cNvSpPr txBox="1">
            <a:spLocks noChangeArrowheads="1"/>
          </p:cNvSpPr>
          <p:nvPr/>
        </p:nvSpPr>
        <p:spPr bwMode="auto">
          <a:xfrm>
            <a:off x="6140449" y="4160840"/>
            <a:ext cx="758477" cy="307777"/>
          </a:xfrm>
          <a:prstGeom prst="rect">
            <a:avLst/>
          </a:prstGeom>
          <a:noFill/>
          <a:ln w="9525" algn="ctr">
            <a:noFill/>
            <a:miter lim="800000"/>
            <a:headEnd/>
            <a:tailEnd/>
          </a:ln>
          <a:effectLst/>
        </p:spPr>
        <p:txBody>
          <a:bodyPr wrap="none">
            <a:spAutoFit/>
          </a:bodyPr>
          <a:lstStyle/>
          <a:p>
            <a:pPr algn="ctr" eaLnBrk="0" fontAlgn="base" hangingPunct="0">
              <a:spcBef>
                <a:spcPct val="0"/>
              </a:spcBef>
              <a:spcAft>
                <a:spcPct val="0"/>
              </a:spcAft>
            </a:pPr>
            <a:r>
              <a:rPr lang="en-US" sz="1400" dirty="0">
                <a:solidFill>
                  <a:srgbClr val="000000"/>
                </a:solidFill>
              </a:rPr>
              <a:t>Worker</a:t>
            </a:r>
          </a:p>
        </p:txBody>
      </p:sp>
      <p:grpSp>
        <p:nvGrpSpPr>
          <p:cNvPr id="62" name="Group 22"/>
          <p:cNvGrpSpPr>
            <a:grpSpLocks/>
          </p:cNvGrpSpPr>
          <p:nvPr/>
        </p:nvGrpSpPr>
        <p:grpSpPr bwMode="auto">
          <a:xfrm>
            <a:off x="2003425" y="2651129"/>
            <a:ext cx="887413" cy="519113"/>
            <a:chOff x="405" y="1565"/>
            <a:chExt cx="559" cy="327"/>
          </a:xfrm>
        </p:grpSpPr>
        <p:grpSp>
          <p:nvGrpSpPr>
            <p:cNvPr id="63" name="Group 23"/>
            <p:cNvGrpSpPr>
              <a:grpSpLocks noChangeAspect="1"/>
            </p:cNvGrpSpPr>
            <p:nvPr/>
          </p:nvGrpSpPr>
          <p:grpSpPr bwMode="auto">
            <a:xfrm>
              <a:off x="405" y="1776"/>
              <a:ext cx="559" cy="116"/>
              <a:chOff x="144" y="1364"/>
              <a:chExt cx="3086" cy="395"/>
            </a:xfrm>
          </p:grpSpPr>
          <p:sp>
            <p:nvSpPr>
              <p:cNvPr id="71" name="Rectangle 24"/>
              <p:cNvSpPr>
                <a:spLocks noChangeAspect="1" noChangeArrowheads="1"/>
              </p:cNvSpPr>
              <p:nvPr/>
            </p:nvSpPr>
            <p:spPr bwMode="auto">
              <a:xfrm>
                <a:off x="144" y="1638"/>
                <a:ext cx="3086" cy="121"/>
              </a:xfrm>
              <a:prstGeom prst="rect">
                <a:avLst/>
              </a:prstGeom>
              <a:gradFill rotWithShape="1">
                <a:gsLst>
                  <a:gs pos="0">
                    <a:srgbClr val="DE8703"/>
                  </a:gs>
                  <a:gs pos="50000">
                    <a:srgbClr val="DE8703">
                      <a:gamma/>
                      <a:tint val="63529"/>
                      <a:invGamma/>
                    </a:srgbClr>
                  </a:gs>
                  <a:gs pos="100000">
                    <a:srgbClr val="DE8703"/>
                  </a:gs>
                </a:gsLst>
                <a:lin ang="0" scaled="1"/>
              </a:gradFill>
              <a:ln w="9525">
                <a:noFill/>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72" name="AutoShape 25"/>
              <p:cNvSpPr>
                <a:spLocks noChangeAspect="1" noChangeArrowheads="1"/>
              </p:cNvSpPr>
              <p:nvPr/>
            </p:nvSpPr>
            <p:spPr bwMode="auto">
              <a:xfrm flipV="1">
                <a:off x="148" y="1364"/>
                <a:ext cx="3078" cy="272"/>
              </a:xfrm>
              <a:custGeom>
                <a:avLst/>
                <a:gdLst>
                  <a:gd name="G0" fmla="+- 3168 0 0"/>
                  <a:gd name="G1" fmla="+- 21600 0 3168"/>
                  <a:gd name="G2" fmla="*/ 3168 1 2"/>
                  <a:gd name="G3" fmla="+- 21600 0 G2"/>
                  <a:gd name="G4" fmla="+/ 3168 21600 2"/>
                  <a:gd name="G5" fmla="+/ G1 0 2"/>
                  <a:gd name="G6" fmla="*/ 21600 21600 3168"/>
                  <a:gd name="G7" fmla="*/ G6 1 2"/>
                  <a:gd name="G8" fmla="+- 21600 0 G7"/>
                  <a:gd name="G9" fmla="*/ 21600 1 2"/>
                  <a:gd name="G10" fmla="+- 3168 0 G9"/>
                  <a:gd name="G11" fmla="?: G10 G8 0"/>
                  <a:gd name="G12" fmla="?: G10 G7 21600"/>
                  <a:gd name="T0" fmla="*/ 20016 w 21600"/>
                  <a:gd name="T1" fmla="*/ 10800 h 21600"/>
                  <a:gd name="T2" fmla="*/ 10800 w 21600"/>
                  <a:gd name="T3" fmla="*/ 21600 h 21600"/>
                  <a:gd name="T4" fmla="*/ 1584 w 21600"/>
                  <a:gd name="T5" fmla="*/ 10800 h 21600"/>
                  <a:gd name="T6" fmla="*/ 10800 w 21600"/>
                  <a:gd name="T7" fmla="*/ 0 h 21600"/>
                  <a:gd name="T8" fmla="*/ 3384 w 21600"/>
                  <a:gd name="T9" fmla="*/ 3384 h 21600"/>
                  <a:gd name="T10" fmla="*/ 18216 w 21600"/>
                  <a:gd name="T11" fmla="*/ 18216 h 21600"/>
                </a:gdLst>
                <a:ahLst/>
                <a:cxnLst>
                  <a:cxn ang="0">
                    <a:pos x="T0" y="T1"/>
                  </a:cxn>
                  <a:cxn ang="0">
                    <a:pos x="T2" y="T3"/>
                  </a:cxn>
                  <a:cxn ang="0">
                    <a:pos x="T4" y="T5"/>
                  </a:cxn>
                  <a:cxn ang="0">
                    <a:pos x="T6" y="T7"/>
                  </a:cxn>
                </a:cxnLst>
                <a:rect l="T8" t="T9" r="T10" b="T11"/>
                <a:pathLst>
                  <a:path w="21600" h="21600">
                    <a:moveTo>
                      <a:pt x="0" y="0"/>
                    </a:moveTo>
                    <a:lnTo>
                      <a:pt x="3168" y="21600"/>
                    </a:lnTo>
                    <a:lnTo>
                      <a:pt x="18432" y="21600"/>
                    </a:lnTo>
                    <a:lnTo>
                      <a:pt x="21600" y="0"/>
                    </a:lnTo>
                    <a:close/>
                  </a:path>
                </a:pathLst>
              </a:custGeom>
              <a:gradFill rotWithShape="1">
                <a:gsLst>
                  <a:gs pos="0">
                    <a:srgbClr val="DE8703">
                      <a:gamma/>
                      <a:tint val="63529"/>
                      <a:invGamma/>
                    </a:srgbClr>
                  </a:gs>
                  <a:gs pos="100000">
                    <a:srgbClr val="DE8703"/>
                  </a:gs>
                </a:gsLst>
                <a:lin ang="5400000" scaled="1"/>
              </a:gradFill>
              <a:ln w="9525" algn="ctr">
                <a:noFill/>
                <a:miter lim="800000"/>
                <a:headEnd/>
                <a:tailEnd/>
              </a:ln>
              <a:effectLst/>
            </p:spPr>
            <p:txBody>
              <a:bodyPr rot="10800000" wrap="none" anchor="ctr"/>
              <a:lstStyle/>
              <a:p>
                <a:pPr algn="ctr" eaLnBrk="0" fontAlgn="base" hangingPunct="0">
                  <a:spcBef>
                    <a:spcPct val="0"/>
                  </a:spcBef>
                  <a:spcAft>
                    <a:spcPct val="0"/>
                  </a:spcAft>
                </a:pPr>
                <a:endParaRPr lang="en-US" dirty="0">
                  <a:solidFill>
                    <a:srgbClr val="000000"/>
                  </a:solidFill>
                </a:endParaRPr>
              </a:p>
            </p:txBody>
          </p:sp>
          <p:sp>
            <p:nvSpPr>
              <p:cNvPr id="73" name="Line 26"/>
              <p:cNvSpPr>
                <a:spLocks noChangeAspect="1" noChangeShapeType="1"/>
              </p:cNvSpPr>
              <p:nvPr/>
            </p:nvSpPr>
            <p:spPr bwMode="auto">
              <a:xfrm>
                <a:off x="144" y="1638"/>
                <a:ext cx="3085" cy="0"/>
              </a:xfrm>
              <a:prstGeom prst="line">
                <a:avLst/>
              </a:prstGeom>
              <a:noFill/>
              <a:ln w="19050">
                <a:solidFill>
                  <a:srgbClr val="FEEDD4"/>
                </a:solidFill>
                <a:round/>
                <a:headEnd/>
                <a:tailEnd/>
              </a:ln>
              <a:effectLst/>
            </p:spPr>
            <p:txBody>
              <a:bodyP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grpSp>
          <p:nvGrpSpPr>
            <p:cNvPr id="64" name="Group 27"/>
            <p:cNvGrpSpPr>
              <a:grpSpLocks noChangeAspect="1"/>
            </p:cNvGrpSpPr>
            <p:nvPr/>
          </p:nvGrpSpPr>
          <p:grpSpPr bwMode="auto">
            <a:xfrm>
              <a:off x="405" y="1670"/>
              <a:ext cx="559" cy="117"/>
              <a:chOff x="144" y="1364"/>
              <a:chExt cx="3086" cy="395"/>
            </a:xfrm>
          </p:grpSpPr>
          <p:sp>
            <p:nvSpPr>
              <p:cNvPr id="68" name="Rectangle 28"/>
              <p:cNvSpPr>
                <a:spLocks noChangeAspect="1" noChangeArrowheads="1"/>
              </p:cNvSpPr>
              <p:nvPr/>
            </p:nvSpPr>
            <p:spPr bwMode="auto">
              <a:xfrm>
                <a:off x="144" y="1638"/>
                <a:ext cx="3086" cy="121"/>
              </a:xfrm>
              <a:prstGeom prst="rect">
                <a:avLst/>
              </a:prstGeom>
              <a:gradFill rotWithShape="1">
                <a:gsLst>
                  <a:gs pos="0">
                    <a:srgbClr val="858705"/>
                  </a:gs>
                  <a:gs pos="50000">
                    <a:srgbClr val="858705">
                      <a:gamma/>
                      <a:tint val="63529"/>
                      <a:invGamma/>
                    </a:srgbClr>
                  </a:gs>
                  <a:gs pos="100000">
                    <a:srgbClr val="858705"/>
                  </a:gs>
                </a:gsLst>
                <a:lin ang="0" scaled="1"/>
              </a:gradFill>
              <a:ln w="9525">
                <a:noFill/>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69" name="AutoShape 29"/>
              <p:cNvSpPr>
                <a:spLocks noChangeAspect="1" noChangeArrowheads="1"/>
              </p:cNvSpPr>
              <p:nvPr/>
            </p:nvSpPr>
            <p:spPr bwMode="auto">
              <a:xfrm flipV="1">
                <a:off x="148" y="1364"/>
                <a:ext cx="3078" cy="272"/>
              </a:xfrm>
              <a:custGeom>
                <a:avLst/>
                <a:gdLst>
                  <a:gd name="G0" fmla="+- 3168 0 0"/>
                  <a:gd name="G1" fmla="+- 21600 0 3168"/>
                  <a:gd name="G2" fmla="*/ 3168 1 2"/>
                  <a:gd name="G3" fmla="+- 21600 0 G2"/>
                  <a:gd name="G4" fmla="+/ 3168 21600 2"/>
                  <a:gd name="G5" fmla="+/ G1 0 2"/>
                  <a:gd name="G6" fmla="*/ 21600 21600 3168"/>
                  <a:gd name="G7" fmla="*/ G6 1 2"/>
                  <a:gd name="G8" fmla="+- 21600 0 G7"/>
                  <a:gd name="G9" fmla="*/ 21600 1 2"/>
                  <a:gd name="G10" fmla="+- 3168 0 G9"/>
                  <a:gd name="G11" fmla="?: G10 G8 0"/>
                  <a:gd name="G12" fmla="?: G10 G7 21600"/>
                  <a:gd name="T0" fmla="*/ 20016 w 21600"/>
                  <a:gd name="T1" fmla="*/ 10800 h 21600"/>
                  <a:gd name="T2" fmla="*/ 10800 w 21600"/>
                  <a:gd name="T3" fmla="*/ 21600 h 21600"/>
                  <a:gd name="T4" fmla="*/ 1584 w 21600"/>
                  <a:gd name="T5" fmla="*/ 10800 h 21600"/>
                  <a:gd name="T6" fmla="*/ 10800 w 21600"/>
                  <a:gd name="T7" fmla="*/ 0 h 21600"/>
                  <a:gd name="T8" fmla="*/ 3384 w 21600"/>
                  <a:gd name="T9" fmla="*/ 3384 h 21600"/>
                  <a:gd name="T10" fmla="*/ 18216 w 21600"/>
                  <a:gd name="T11" fmla="*/ 18216 h 21600"/>
                </a:gdLst>
                <a:ahLst/>
                <a:cxnLst>
                  <a:cxn ang="0">
                    <a:pos x="T0" y="T1"/>
                  </a:cxn>
                  <a:cxn ang="0">
                    <a:pos x="T2" y="T3"/>
                  </a:cxn>
                  <a:cxn ang="0">
                    <a:pos x="T4" y="T5"/>
                  </a:cxn>
                  <a:cxn ang="0">
                    <a:pos x="T6" y="T7"/>
                  </a:cxn>
                </a:cxnLst>
                <a:rect l="T8" t="T9" r="T10" b="T11"/>
                <a:pathLst>
                  <a:path w="21600" h="21600">
                    <a:moveTo>
                      <a:pt x="0" y="0"/>
                    </a:moveTo>
                    <a:lnTo>
                      <a:pt x="3168" y="21600"/>
                    </a:lnTo>
                    <a:lnTo>
                      <a:pt x="18432" y="21600"/>
                    </a:lnTo>
                    <a:lnTo>
                      <a:pt x="21600" y="0"/>
                    </a:lnTo>
                    <a:close/>
                  </a:path>
                </a:pathLst>
              </a:custGeom>
              <a:gradFill rotWithShape="1">
                <a:gsLst>
                  <a:gs pos="0">
                    <a:srgbClr val="858705">
                      <a:gamma/>
                      <a:tint val="63529"/>
                      <a:invGamma/>
                    </a:srgbClr>
                  </a:gs>
                  <a:gs pos="100000">
                    <a:srgbClr val="858705"/>
                  </a:gs>
                </a:gsLst>
                <a:lin ang="5400000" scaled="1"/>
              </a:gradFill>
              <a:ln w="9525" algn="ctr">
                <a:noFill/>
                <a:miter lim="800000"/>
                <a:headEnd/>
                <a:tailEnd/>
              </a:ln>
              <a:effectLst/>
            </p:spPr>
            <p:txBody>
              <a:bodyPr rot="10800000" wrap="none" anchor="ctr"/>
              <a:lstStyle/>
              <a:p>
                <a:pPr algn="ctr" eaLnBrk="0" fontAlgn="base" hangingPunct="0">
                  <a:spcBef>
                    <a:spcPct val="0"/>
                  </a:spcBef>
                  <a:spcAft>
                    <a:spcPct val="0"/>
                  </a:spcAft>
                </a:pPr>
                <a:endParaRPr lang="en-US" dirty="0">
                  <a:solidFill>
                    <a:srgbClr val="000000"/>
                  </a:solidFill>
                </a:endParaRPr>
              </a:p>
            </p:txBody>
          </p:sp>
          <p:sp>
            <p:nvSpPr>
              <p:cNvPr id="70" name="Line 30"/>
              <p:cNvSpPr>
                <a:spLocks noChangeAspect="1" noChangeShapeType="1"/>
              </p:cNvSpPr>
              <p:nvPr/>
            </p:nvSpPr>
            <p:spPr bwMode="auto">
              <a:xfrm>
                <a:off x="144" y="1638"/>
                <a:ext cx="3085" cy="0"/>
              </a:xfrm>
              <a:prstGeom prst="line">
                <a:avLst/>
              </a:prstGeom>
              <a:noFill/>
              <a:ln w="19050">
                <a:solidFill>
                  <a:srgbClr val="FAFCAC"/>
                </a:solidFill>
                <a:round/>
                <a:headEnd/>
                <a:tailEnd/>
              </a:ln>
              <a:effectLst/>
            </p:spPr>
            <p:txBody>
              <a:bodyP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sp>
          <p:nvSpPr>
            <p:cNvPr id="65" name="Rectangle 31"/>
            <p:cNvSpPr>
              <a:spLocks noChangeAspect="1" noChangeArrowheads="1"/>
            </p:cNvSpPr>
            <p:nvPr/>
          </p:nvSpPr>
          <p:spPr bwMode="auto">
            <a:xfrm>
              <a:off x="405" y="1646"/>
              <a:ext cx="559" cy="36"/>
            </a:xfrm>
            <a:prstGeom prst="rect">
              <a:avLst/>
            </a:prstGeom>
            <a:gradFill rotWithShape="1">
              <a:gsLst>
                <a:gs pos="0">
                  <a:srgbClr val="154F8F"/>
                </a:gs>
                <a:gs pos="50000">
                  <a:srgbClr val="154F8F">
                    <a:gamma/>
                    <a:tint val="63529"/>
                    <a:invGamma/>
                  </a:srgbClr>
                </a:gs>
                <a:gs pos="100000">
                  <a:srgbClr val="154F8F"/>
                </a:gs>
              </a:gsLst>
              <a:lin ang="0" scaled="1"/>
            </a:gradFill>
            <a:ln w="9525">
              <a:noFill/>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66" name="AutoShape 32"/>
            <p:cNvSpPr>
              <a:spLocks noChangeAspect="1" noChangeArrowheads="1"/>
            </p:cNvSpPr>
            <p:nvPr/>
          </p:nvSpPr>
          <p:spPr bwMode="auto">
            <a:xfrm flipV="1">
              <a:off x="406" y="1565"/>
              <a:ext cx="557" cy="80"/>
            </a:xfrm>
            <a:custGeom>
              <a:avLst/>
              <a:gdLst>
                <a:gd name="G0" fmla="+- 3168 0 0"/>
                <a:gd name="G1" fmla="+- 21600 0 3168"/>
                <a:gd name="G2" fmla="*/ 3168 1 2"/>
                <a:gd name="G3" fmla="+- 21600 0 G2"/>
                <a:gd name="G4" fmla="+/ 3168 21600 2"/>
                <a:gd name="G5" fmla="+/ G1 0 2"/>
                <a:gd name="G6" fmla="*/ 21600 21600 3168"/>
                <a:gd name="G7" fmla="*/ G6 1 2"/>
                <a:gd name="G8" fmla="+- 21600 0 G7"/>
                <a:gd name="G9" fmla="*/ 21600 1 2"/>
                <a:gd name="G10" fmla="+- 3168 0 G9"/>
                <a:gd name="G11" fmla="?: G10 G8 0"/>
                <a:gd name="G12" fmla="?: G10 G7 21600"/>
                <a:gd name="T0" fmla="*/ 20016 w 21600"/>
                <a:gd name="T1" fmla="*/ 10800 h 21600"/>
                <a:gd name="T2" fmla="*/ 10800 w 21600"/>
                <a:gd name="T3" fmla="*/ 21600 h 21600"/>
                <a:gd name="T4" fmla="*/ 1584 w 21600"/>
                <a:gd name="T5" fmla="*/ 10800 h 21600"/>
                <a:gd name="T6" fmla="*/ 10800 w 21600"/>
                <a:gd name="T7" fmla="*/ 0 h 21600"/>
                <a:gd name="T8" fmla="*/ 3384 w 21600"/>
                <a:gd name="T9" fmla="*/ 3384 h 21600"/>
                <a:gd name="T10" fmla="*/ 18216 w 21600"/>
                <a:gd name="T11" fmla="*/ 18216 h 21600"/>
              </a:gdLst>
              <a:ahLst/>
              <a:cxnLst>
                <a:cxn ang="0">
                  <a:pos x="T0" y="T1"/>
                </a:cxn>
                <a:cxn ang="0">
                  <a:pos x="T2" y="T3"/>
                </a:cxn>
                <a:cxn ang="0">
                  <a:pos x="T4" y="T5"/>
                </a:cxn>
                <a:cxn ang="0">
                  <a:pos x="T6" y="T7"/>
                </a:cxn>
              </a:cxnLst>
              <a:rect l="T8" t="T9" r="T10" b="T11"/>
              <a:pathLst>
                <a:path w="21600" h="21600">
                  <a:moveTo>
                    <a:pt x="0" y="0"/>
                  </a:moveTo>
                  <a:lnTo>
                    <a:pt x="3168" y="21600"/>
                  </a:lnTo>
                  <a:lnTo>
                    <a:pt x="18432" y="21600"/>
                  </a:lnTo>
                  <a:lnTo>
                    <a:pt x="21600" y="0"/>
                  </a:lnTo>
                  <a:close/>
                </a:path>
              </a:pathLst>
            </a:custGeom>
            <a:gradFill rotWithShape="1">
              <a:gsLst>
                <a:gs pos="0">
                  <a:srgbClr val="154F8F">
                    <a:gamma/>
                    <a:tint val="63529"/>
                    <a:invGamma/>
                  </a:srgbClr>
                </a:gs>
                <a:gs pos="100000">
                  <a:srgbClr val="154F8F"/>
                </a:gs>
              </a:gsLst>
              <a:lin ang="5400000" scaled="1"/>
            </a:gradFill>
            <a:ln w="9525" algn="ctr">
              <a:noFill/>
              <a:miter lim="800000"/>
              <a:headEnd/>
              <a:tailEnd/>
            </a:ln>
            <a:effectLst/>
          </p:spPr>
          <p:txBody>
            <a:bodyPr rot="10800000" wrap="none" anchor="ctr"/>
            <a:lstStyle/>
            <a:p>
              <a:pPr algn="ctr" eaLnBrk="0" fontAlgn="base" hangingPunct="0">
                <a:spcBef>
                  <a:spcPct val="0"/>
                </a:spcBef>
                <a:spcAft>
                  <a:spcPct val="0"/>
                </a:spcAft>
              </a:pPr>
              <a:endParaRPr lang="en-US" dirty="0">
                <a:solidFill>
                  <a:srgbClr val="000000"/>
                </a:solidFill>
              </a:endParaRPr>
            </a:p>
          </p:txBody>
        </p:sp>
      </p:grpSp>
      <p:grpSp>
        <p:nvGrpSpPr>
          <p:cNvPr id="74" name="Group 34"/>
          <p:cNvGrpSpPr>
            <a:grpSpLocks/>
          </p:cNvGrpSpPr>
          <p:nvPr/>
        </p:nvGrpSpPr>
        <p:grpSpPr bwMode="auto">
          <a:xfrm>
            <a:off x="3208338" y="1673226"/>
            <a:ext cx="2746375" cy="314324"/>
            <a:chOff x="2256" y="1480"/>
            <a:chExt cx="1730" cy="198"/>
          </a:xfrm>
        </p:grpSpPr>
        <p:sp>
          <p:nvSpPr>
            <p:cNvPr id="75" name="Text Box 35"/>
            <p:cNvSpPr txBox="1">
              <a:spLocks noChangeAspect="1" noChangeArrowheads="1"/>
            </p:cNvSpPr>
            <p:nvPr/>
          </p:nvSpPr>
          <p:spPr bwMode="auto">
            <a:xfrm>
              <a:off x="2285" y="1509"/>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1</a:t>
              </a:r>
            </a:p>
          </p:txBody>
        </p:sp>
        <p:sp>
          <p:nvSpPr>
            <p:cNvPr id="76" name="Text Box 36"/>
            <p:cNvSpPr txBox="1">
              <a:spLocks noChangeAspect="1" noChangeArrowheads="1"/>
            </p:cNvSpPr>
            <p:nvPr/>
          </p:nvSpPr>
          <p:spPr bwMode="auto">
            <a:xfrm>
              <a:off x="2455" y="1508"/>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2</a:t>
              </a:r>
            </a:p>
          </p:txBody>
        </p:sp>
        <p:sp>
          <p:nvSpPr>
            <p:cNvPr id="77" name="Rectangle 37"/>
            <p:cNvSpPr>
              <a:spLocks noChangeArrowheads="1"/>
            </p:cNvSpPr>
            <p:nvPr/>
          </p:nvSpPr>
          <p:spPr bwMode="auto">
            <a:xfrm>
              <a:off x="2256" y="1480"/>
              <a:ext cx="1730"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78" name="Text Box 38"/>
            <p:cNvSpPr txBox="1">
              <a:spLocks noChangeAspect="1" noChangeArrowheads="1"/>
            </p:cNvSpPr>
            <p:nvPr/>
          </p:nvSpPr>
          <p:spPr bwMode="auto">
            <a:xfrm>
              <a:off x="2625" y="1509"/>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3</a:t>
              </a:r>
            </a:p>
          </p:txBody>
        </p:sp>
        <p:sp>
          <p:nvSpPr>
            <p:cNvPr id="79" name="Text Box 39"/>
            <p:cNvSpPr txBox="1">
              <a:spLocks noChangeAspect="1" noChangeArrowheads="1"/>
            </p:cNvSpPr>
            <p:nvPr/>
          </p:nvSpPr>
          <p:spPr bwMode="auto">
            <a:xfrm>
              <a:off x="2795" y="1508"/>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4</a:t>
              </a:r>
            </a:p>
          </p:txBody>
        </p:sp>
        <p:sp>
          <p:nvSpPr>
            <p:cNvPr id="80" name="Text Box 40"/>
            <p:cNvSpPr txBox="1">
              <a:spLocks noChangeAspect="1" noChangeArrowheads="1"/>
            </p:cNvSpPr>
            <p:nvPr/>
          </p:nvSpPr>
          <p:spPr bwMode="auto">
            <a:xfrm>
              <a:off x="2965" y="1509"/>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5</a:t>
              </a:r>
            </a:p>
          </p:txBody>
        </p:sp>
        <p:sp>
          <p:nvSpPr>
            <p:cNvPr id="81" name="Text Box 41"/>
            <p:cNvSpPr txBox="1">
              <a:spLocks noChangeAspect="1" noChangeArrowheads="1"/>
            </p:cNvSpPr>
            <p:nvPr/>
          </p:nvSpPr>
          <p:spPr bwMode="auto">
            <a:xfrm>
              <a:off x="3135" y="1508"/>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6</a:t>
              </a:r>
            </a:p>
          </p:txBody>
        </p:sp>
        <p:sp>
          <p:nvSpPr>
            <p:cNvPr id="82" name="Text Box 42"/>
            <p:cNvSpPr txBox="1">
              <a:spLocks noChangeAspect="1" noChangeArrowheads="1"/>
            </p:cNvSpPr>
            <p:nvPr/>
          </p:nvSpPr>
          <p:spPr bwMode="auto">
            <a:xfrm>
              <a:off x="3305" y="1509"/>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7</a:t>
              </a:r>
            </a:p>
          </p:txBody>
        </p:sp>
        <p:sp>
          <p:nvSpPr>
            <p:cNvPr id="83" name="Text Box 43"/>
            <p:cNvSpPr txBox="1">
              <a:spLocks noChangeAspect="1" noChangeArrowheads="1"/>
            </p:cNvSpPr>
            <p:nvPr/>
          </p:nvSpPr>
          <p:spPr bwMode="auto">
            <a:xfrm>
              <a:off x="3475" y="1508"/>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8</a:t>
              </a:r>
            </a:p>
          </p:txBody>
        </p:sp>
        <p:sp>
          <p:nvSpPr>
            <p:cNvPr id="84" name="Text Box 44"/>
            <p:cNvSpPr txBox="1">
              <a:spLocks noChangeAspect="1" noChangeArrowheads="1"/>
            </p:cNvSpPr>
            <p:nvPr/>
          </p:nvSpPr>
          <p:spPr bwMode="auto">
            <a:xfrm>
              <a:off x="3646" y="1509"/>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9</a:t>
              </a:r>
            </a:p>
          </p:txBody>
        </p:sp>
        <p:sp>
          <p:nvSpPr>
            <p:cNvPr id="85" name="Text Box 45"/>
            <p:cNvSpPr txBox="1">
              <a:spLocks noChangeAspect="1" noChangeArrowheads="1"/>
            </p:cNvSpPr>
            <p:nvPr/>
          </p:nvSpPr>
          <p:spPr bwMode="auto">
            <a:xfrm>
              <a:off x="3816" y="1508"/>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10</a:t>
              </a:r>
            </a:p>
          </p:txBody>
        </p:sp>
      </p:grpSp>
      <p:sp>
        <p:nvSpPr>
          <p:cNvPr id="86" name="Oval 46"/>
          <p:cNvSpPr>
            <a:spLocks noChangeArrowheads="1"/>
          </p:cNvSpPr>
          <p:nvPr/>
        </p:nvSpPr>
        <p:spPr bwMode="auto">
          <a:xfrm>
            <a:off x="3052184" y="3411245"/>
            <a:ext cx="1143100" cy="360363"/>
          </a:xfrm>
          <a:prstGeom prst="ellipse">
            <a:avLst/>
          </a:prstGeom>
          <a:noFill/>
          <a:ln w="15875" algn="ctr">
            <a:solidFill>
              <a:schemeClr val="tx1"/>
            </a:solidFill>
            <a:round/>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87" name="Oval 47"/>
          <p:cNvSpPr>
            <a:spLocks noChangeArrowheads="1"/>
          </p:cNvSpPr>
          <p:nvPr/>
        </p:nvSpPr>
        <p:spPr bwMode="auto">
          <a:xfrm>
            <a:off x="2191102" y="3420122"/>
            <a:ext cx="900112" cy="360363"/>
          </a:xfrm>
          <a:prstGeom prst="ellipse">
            <a:avLst/>
          </a:prstGeom>
          <a:noFill/>
          <a:ln w="15875" algn="ctr">
            <a:solidFill>
              <a:schemeClr val="tx1"/>
            </a:solidFill>
            <a:round/>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nvGrpSpPr>
          <p:cNvPr id="88" name="Group 48"/>
          <p:cNvGrpSpPr>
            <a:grpSpLocks/>
          </p:cNvGrpSpPr>
          <p:nvPr/>
        </p:nvGrpSpPr>
        <p:grpSpPr bwMode="auto">
          <a:xfrm>
            <a:off x="2938463" y="1673226"/>
            <a:ext cx="585787" cy="314324"/>
            <a:chOff x="1916" y="2188"/>
            <a:chExt cx="369" cy="198"/>
          </a:xfrm>
        </p:grpSpPr>
        <p:sp>
          <p:nvSpPr>
            <p:cNvPr id="89" name="Text Box 49"/>
            <p:cNvSpPr txBox="1">
              <a:spLocks noChangeAspect="1" noChangeArrowheads="1"/>
            </p:cNvSpPr>
            <p:nvPr/>
          </p:nvSpPr>
          <p:spPr bwMode="auto">
            <a:xfrm>
              <a:off x="1945" y="2218"/>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1</a:t>
              </a:r>
            </a:p>
          </p:txBody>
        </p:sp>
        <p:sp>
          <p:nvSpPr>
            <p:cNvPr id="90" name="Text Box 50"/>
            <p:cNvSpPr txBox="1">
              <a:spLocks noChangeAspect="1" noChangeArrowheads="1"/>
            </p:cNvSpPr>
            <p:nvPr/>
          </p:nvSpPr>
          <p:spPr bwMode="auto">
            <a:xfrm>
              <a:off x="2115" y="2217"/>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2</a:t>
              </a:r>
            </a:p>
          </p:txBody>
        </p:sp>
        <p:sp>
          <p:nvSpPr>
            <p:cNvPr id="91" name="Rectangle 51"/>
            <p:cNvSpPr>
              <a:spLocks noChangeArrowheads="1"/>
            </p:cNvSpPr>
            <p:nvPr/>
          </p:nvSpPr>
          <p:spPr bwMode="auto">
            <a:xfrm>
              <a:off x="1916" y="2188"/>
              <a:ext cx="369"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grpSp>
        <p:nvGrpSpPr>
          <p:cNvPr id="92" name="Group 52"/>
          <p:cNvGrpSpPr>
            <a:grpSpLocks/>
          </p:cNvGrpSpPr>
          <p:nvPr/>
        </p:nvGrpSpPr>
        <p:grpSpPr bwMode="auto">
          <a:xfrm>
            <a:off x="3568698" y="1673226"/>
            <a:ext cx="585788" cy="314324"/>
            <a:chOff x="2313" y="2188"/>
            <a:chExt cx="369" cy="198"/>
          </a:xfrm>
        </p:grpSpPr>
        <p:sp>
          <p:nvSpPr>
            <p:cNvPr id="93" name="Text Box 53"/>
            <p:cNvSpPr txBox="1">
              <a:spLocks noChangeAspect="1" noChangeArrowheads="1"/>
            </p:cNvSpPr>
            <p:nvPr/>
          </p:nvSpPr>
          <p:spPr bwMode="auto">
            <a:xfrm>
              <a:off x="2342" y="2217"/>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3</a:t>
              </a:r>
            </a:p>
          </p:txBody>
        </p:sp>
        <p:sp>
          <p:nvSpPr>
            <p:cNvPr id="94" name="Text Box 54"/>
            <p:cNvSpPr txBox="1">
              <a:spLocks noChangeAspect="1" noChangeArrowheads="1"/>
            </p:cNvSpPr>
            <p:nvPr/>
          </p:nvSpPr>
          <p:spPr bwMode="auto">
            <a:xfrm>
              <a:off x="2512" y="2216"/>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4</a:t>
              </a:r>
            </a:p>
          </p:txBody>
        </p:sp>
        <p:sp>
          <p:nvSpPr>
            <p:cNvPr id="95" name="Rectangle 55"/>
            <p:cNvSpPr>
              <a:spLocks noChangeArrowheads="1"/>
            </p:cNvSpPr>
            <p:nvPr/>
          </p:nvSpPr>
          <p:spPr bwMode="auto">
            <a:xfrm>
              <a:off x="2313" y="2188"/>
              <a:ext cx="369"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grpSp>
        <p:nvGrpSpPr>
          <p:cNvPr id="96" name="Group 56"/>
          <p:cNvGrpSpPr>
            <a:grpSpLocks/>
          </p:cNvGrpSpPr>
          <p:nvPr/>
        </p:nvGrpSpPr>
        <p:grpSpPr bwMode="auto">
          <a:xfrm>
            <a:off x="4198938" y="1673226"/>
            <a:ext cx="585787" cy="314324"/>
            <a:chOff x="2710" y="2188"/>
            <a:chExt cx="369" cy="198"/>
          </a:xfrm>
        </p:grpSpPr>
        <p:sp>
          <p:nvSpPr>
            <p:cNvPr id="97" name="Text Box 57"/>
            <p:cNvSpPr txBox="1">
              <a:spLocks noChangeAspect="1" noChangeArrowheads="1"/>
            </p:cNvSpPr>
            <p:nvPr/>
          </p:nvSpPr>
          <p:spPr bwMode="auto">
            <a:xfrm>
              <a:off x="2738" y="2217"/>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5</a:t>
              </a:r>
            </a:p>
          </p:txBody>
        </p:sp>
        <p:sp>
          <p:nvSpPr>
            <p:cNvPr id="98" name="Text Box 58"/>
            <p:cNvSpPr txBox="1">
              <a:spLocks noChangeAspect="1" noChangeArrowheads="1"/>
            </p:cNvSpPr>
            <p:nvPr/>
          </p:nvSpPr>
          <p:spPr bwMode="auto">
            <a:xfrm>
              <a:off x="2908" y="2216"/>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6</a:t>
              </a:r>
            </a:p>
          </p:txBody>
        </p:sp>
        <p:sp>
          <p:nvSpPr>
            <p:cNvPr id="99" name="Rectangle 59"/>
            <p:cNvSpPr>
              <a:spLocks noChangeArrowheads="1"/>
            </p:cNvSpPr>
            <p:nvPr/>
          </p:nvSpPr>
          <p:spPr bwMode="auto">
            <a:xfrm>
              <a:off x="2710" y="2188"/>
              <a:ext cx="369"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grpSp>
        <p:nvGrpSpPr>
          <p:cNvPr id="100" name="Group 60"/>
          <p:cNvGrpSpPr>
            <a:grpSpLocks/>
          </p:cNvGrpSpPr>
          <p:nvPr/>
        </p:nvGrpSpPr>
        <p:grpSpPr bwMode="auto">
          <a:xfrm>
            <a:off x="4829175" y="1673226"/>
            <a:ext cx="314325" cy="314324"/>
            <a:chOff x="3107" y="2188"/>
            <a:chExt cx="198" cy="198"/>
          </a:xfrm>
        </p:grpSpPr>
        <p:sp>
          <p:nvSpPr>
            <p:cNvPr id="101" name="Text Box 61"/>
            <p:cNvSpPr txBox="1">
              <a:spLocks noChangeAspect="1" noChangeArrowheads="1"/>
            </p:cNvSpPr>
            <p:nvPr/>
          </p:nvSpPr>
          <p:spPr bwMode="auto">
            <a:xfrm>
              <a:off x="3134" y="2217"/>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7</a:t>
              </a:r>
            </a:p>
          </p:txBody>
        </p:sp>
        <p:sp>
          <p:nvSpPr>
            <p:cNvPr id="102" name="Rectangle 62"/>
            <p:cNvSpPr>
              <a:spLocks noChangeArrowheads="1"/>
            </p:cNvSpPr>
            <p:nvPr/>
          </p:nvSpPr>
          <p:spPr bwMode="auto">
            <a:xfrm>
              <a:off x="3107" y="2188"/>
              <a:ext cx="198"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grpSp>
        <p:nvGrpSpPr>
          <p:cNvPr id="103" name="Group 63"/>
          <p:cNvGrpSpPr>
            <a:grpSpLocks/>
          </p:cNvGrpSpPr>
          <p:nvPr/>
        </p:nvGrpSpPr>
        <p:grpSpPr bwMode="auto">
          <a:xfrm>
            <a:off x="5189538" y="1673226"/>
            <a:ext cx="314325" cy="314324"/>
            <a:chOff x="3334" y="2188"/>
            <a:chExt cx="198" cy="198"/>
          </a:xfrm>
        </p:grpSpPr>
        <p:sp>
          <p:nvSpPr>
            <p:cNvPr id="104" name="Text Box 64"/>
            <p:cNvSpPr txBox="1">
              <a:spLocks noChangeAspect="1" noChangeArrowheads="1"/>
            </p:cNvSpPr>
            <p:nvPr/>
          </p:nvSpPr>
          <p:spPr bwMode="auto">
            <a:xfrm>
              <a:off x="3361" y="2216"/>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8</a:t>
              </a:r>
            </a:p>
          </p:txBody>
        </p:sp>
        <p:sp>
          <p:nvSpPr>
            <p:cNvPr id="105" name="Rectangle 65"/>
            <p:cNvSpPr>
              <a:spLocks noChangeArrowheads="1"/>
            </p:cNvSpPr>
            <p:nvPr/>
          </p:nvSpPr>
          <p:spPr bwMode="auto">
            <a:xfrm>
              <a:off x="3334" y="2188"/>
              <a:ext cx="198"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grpSp>
        <p:nvGrpSpPr>
          <p:cNvPr id="106" name="Group 66"/>
          <p:cNvGrpSpPr>
            <a:grpSpLocks/>
          </p:cNvGrpSpPr>
          <p:nvPr/>
        </p:nvGrpSpPr>
        <p:grpSpPr bwMode="auto">
          <a:xfrm>
            <a:off x="5548313" y="1673226"/>
            <a:ext cx="314325" cy="314324"/>
            <a:chOff x="3560" y="2188"/>
            <a:chExt cx="198" cy="198"/>
          </a:xfrm>
        </p:grpSpPr>
        <p:sp>
          <p:nvSpPr>
            <p:cNvPr id="107" name="Text Box 67"/>
            <p:cNvSpPr txBox="1">
              <a:spLocks noChangeAspect="1" noChangeArrowheads="1"/>
            </p:cNvSpPr>
            <p:nvPr/>
          </p:nvSpPr>
          <p:spPr bwMode="auto">
            <a:xfrm>
              <a:off x="3589" y="2218"/>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9</a:t>
              </a:r>
            </a:p>
          </p:txBody>
        </p:sp>
        <p:sp>
          <p:nvSpPr>
            <p:cNvPr id="108" name="Rectangle 68"/>
            <p:cNvSpPr>
              <a:spLocks noChangeArrowheads="1"/>
            </p:cNvSpPr>
            <p:nvPr/>
          </p:nvSpPr>
          <p:spPr bwMode="auto">
            <a:xfrm>
              <a:off x="3560" y="2188"/>
              <a:ext cx="198"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grpSp>
        <p:nvGrpSpPr>
          <p:cNvPr id="109" name="Group 69"/>
          <p:cNvGrpSpPr>
            <a:grpSpLocks/>
          </p:cNvGrpSpPr>
          <p:nvPr/>
        </p:nvGrpSpPr>
        <p:grpSpPr bwMode="auto">
          <a:xfrm>
            <a:off x="5908675" y="1673226"/>
            <a:ext cx="314325" cy="314324"/>
            <a:chOff x="3787" y="2188"/>
            <a:chExt cx="198" cy="198"/>
          </a:xfrm>
        </p:grpSpPr>
        <p:sp>
          <p:nvSpPr>
            <p:cNvPr id="110" name="Text Box 70"/>
            <p:cNvSpPr txBox="1">
              <a:spLocks noChangeAspect="1" noChangeArrowheads="1"/>
            </p:cNvSpPr>
            <p:nvPr/>
          </p:nvSpPr>
          <p:spPr bwMode="auto">
            <a:xfrm>
              <a:off x="3816" y="2217"/>
              <a:ext cx="150" cy="150"/>
            </a:xfrm>
            <a:prstGeom prst="rect">
              <a:avLst/>
            </a:prstGeom>
            <a:solidFill>
              <a:srgbClr val="C0C0C0"/>
            </a:solidFill>
            <a:ln w="12700">
              <a:solidFill>
                <a:srgbClr val="808080">
                  <a:alpha val="91000"/>
                </a:srgbClr>
              </a:solid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1000" dirty="0">
                  <a:solidFill>
                    <a:srgbClr val="969696"/>
                  </a:solidFill>
                  <a:latin typeface="Verdana" pitchFamily="34" charset="0"/>
                  <a:ea typeface="Arial Unicode MS" pitchFamily="34" charset="-128"/>
                  <a:cs typeface="Arial Unicode MS" pitchFamily="34" charset="-128"/>
                </a:rPr>
                <a:t>10</a:t>
              </a:r>
            </a:p>
          </p:txBody>
        </p:sp>
        <p:sp>
          <p:nvSpPr>
            <p:cNvPr id="111" name="Rectangle 71"/>
            <p:cNvSpPr>
              <a:spLocks noChangeArrowheads="1"/>
            </p:cNvSpPr>
            <p:nvPr/>
          </p:nvSpPr>
          <p:spPr bwMode="auto">
            <a:xfrm>
              <a:off x="3787" y="2188"/>
              <a:ext cx="198" cy="198"/>
            </a:xfrm>
            <a:prstGeom prst="rect">
              <a:avLst/>
            </a:prstGeom>
            <a:noFill/>
            <a:ln w="19050">
              <a:solidFill>
                <a:schemeClr val="accent4"/>
              </a:solidFill>
              <a:prstDash val="sysDot"/>
              <a:miter lim="800000"/>
              <a:headEnd/>
              <a:tailEn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sp>
        <p:nvSpPr>
          <p:cNvPr id="112" name="Freeform 72"/>
          <p:cNvSpPr>
            <a:spLocks/>
          </p:cNvSpPr>
          <p:nvPr/>
        </p:nvSpPr>
        <p:spPr bwMode="auto">
          <a:xfrm>
            <a:off x="2760663" y="3419476"/>
            <a:ext cx="3375025" cy="1374775"/>
          </a:xfrm>
          <a:custGeom>
            <a:avLst/>
            <a:gdLst/>
            <a:ahLst/>
            <a:cxnLst>
              <a:cxn ang="0">
                <a:pos x="1784" y="0"/>
              </a:cxn>
              <a:cxn ang="0">
                <a:pos x="1042" y="746"/>
              </a:cxn>
              <a:cxn ang="0">
                <a:pos x="0" y="721"/>
              </a:cxn>
            </a:cxnLst>
            <a:rect l="0" t="0" r="r" b="b"/>
            <a:pathLst>
              <a:path w="1784" h="866">
                <a:moveTo>
                  <a:pt x="1784" y="0"/>
                </a:moveTo>
                <a:cubicBezTo>
                  <a:pt x="1693" y="140"/>
                  <a:pt x="1339" y="626"/>
                  <a:pt x="1042" y="746"/>
                </a:cubicBezTo>
                <a:cubicBezTo>
                  <a:pt x="745" y="866"/>
                  <a:pt x="217" y="726"/>
                  <a:pt x="0" y="721"/>
                </a:cubicBezTo>
              </a:path>
            </a:pathLst>
          </a:custGeom>
          <a:noFill/>
          <a:ln w="9525" cap="flat" cmpd="sng">
            <a:solidFill>
              <a:schemeClr val="tx1"/>
            </a:solidFill>
            <a:prstDash val="solid"/>
            <a:round/>
            <a:headEnd type="none" w="med" len="med"/>
            <a:tailEnd type="triangle" w="med" len="me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nvGrpSpPr>
          <p:cNvPr id="113" name="Group 73"/>
          <p:cNvGrpSpPr>
            <a:grpSpLocks/>
          </p:cNvGrpSpPr>
          <p:nvPr/>
        </p:nvGrpSpPr>
        <p:grpSpPr bwMode="auto">
          <a:xfrm>
            <a:off x="2638423" y="4651376"/>
            <a:ext cx="5486400" cy="847725"/>
            <a:chOff x="820" y="2930"/>
            <a:chExt cx="3456" cy="534"/>
          </a:xfrm>
        </p:grpSpPr>
        <p:sp>
          <p:nvSpPr>
            <p:cNvPr id="114" name="Freeform 74"/>
            <p:cNvSpPr>
              <a:spLocks/>
            </p:cNvSpPr>
            <p:nvPr/>
          </p:nvSpPr>
          <p:spPr bwMode="auto">
            <a:xfrm>
              <a:off x="868" y="2930"/>
              <a:ext cx="2029" cy="343"/>
            </a:xfrm>
            <a:custGeom>
              <a:avLst/>
              <a:gdLst/>
              <a:ahLst/>
              <a:cxnLst>
                <a:cxn ang="0">
                  <a:pos x="1703" y="220"/>
                </a:cxn>
                <a:cxn ang="0">
                  <a:pos x="1097" y="306"/>
                </a:cxn>
                <a:cxn ang="0">
                  <a:pos x="0" y="0"/>
                </a:cxn>
              </a:cxnLst>
              <a:rect l="0" t="0" r="r" b="b"/>
              <a:pathLst>
                <a:path w="1703" h="343">
                  <a:moveTo>
                    <a:pt x="1703" y="220"/>
                  </a:moveTo>
                  <a:cubicBezTo>
                    <a:pt x="1593" y="281"/>
                    <a:pt x="1381" y="343"/>
                    <a:pt x="1097" y="306"/>
                  </a:cubicBezTo>
                  <a:cubicBezTo>
                    <a:pt x="813" y="269"/>
                    <a:pt x="229" y="64"/>
                    <a:pt x="0" y="0"/>
                  </a:cubicBezTo>
                </a:path>
              </a:pathLst>
            </a:custGeom>
            <a:noFill/>
            <a:ln w="9525" cap="flat" cmpd="sng">
              <a:solidFill>
                <a:schemeClr val="tx1"/>
              </a:solidFill>
              <a:prstDash val="solid"/>
              <a:round/>
              <a:headEnd type="none" w="med" len="med"/>
              <a:tailEnd type="triangle" w="med" len="me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sp>
          <p:nvSpPr>
            <p:cNvPr id="115" name="Freeform 75"/>
            <p:cNvSpPr>
              <a:spLocks/>
            </p:cNvSpPr>
            <p:nvPr/>
          </p:nvSpPr>
          <p:spPr bwMode="auto">
            <a:xfrm>
              <a:off x="820" y="2970"/>
              <a:ext cx="3456" cy="494"/>
            </a:xfrm>
            <a:custGeom>
              <a:avLst/>
              <a:gdLst/>
              <a:ahLst/>
              <a:cxnLst>
                <a:cxn ang="0">
                  <a:pos x="2900" y="105"/>
                </a:cxn>
                <a:cxn ang="0">
                  <a:pos x="1676" y="476"/>
                </a:cxn>
                <a:cxn ang="0">
                  <a:pos x="0" y="0"/>
                </a:cxn>
              </a:cxnLst>
              <a:rect l="0" t="0" r="r" b="b"/>
              <a:pathLst>
                <a:path w="2900" h="494">
                  <a:moveTo>
                    <a:pt x="2900" y="105"/>
                  </a:moveTo>
                  <a:cubicBezTo>
                    <a:pt x="2720" y="236"/>
                    <a:pt x="2159" y="494"/>
                    <a:pt x="1676" y="476"/>
                  </a:cubicBezTo>
                  <a:cubicBezTo>
                    <a:pt x="1193" y="458"/>
                    <a:pt x="596" y="236"/>
                    <a:pt x="0" y="0"/>
                  </a:cubicBezTo>
                </a:path>
              </a:pathLst>
            </a:custGeom>
            <a:noFill/>
            <a:ln w="9525" cap="flat" cmpd="sng">
              <a:solidFill>
                <a:schemeClr val="tx1"/>
              </a:solidFill>
              <a:prstDash val="solid"/>
              <a:round/>
              <a:headEnd type="none" w="med" len="med"/>
              <a:tailEnd type="triangle" w="med" len="me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grpSp>
      <p:sp>
        <p:nvSpPr>
          <p:cNvPr id="116" name="Freeform 76"/>
          <p:cNvSpPr>
            <a:spLocks/>
          </p:cNvSpPr>
          <p:nvPr/>
        </p:nvSpPr>
        <p:spPr bwMode="auto">
          <a:xfrm>
            <a:off x="2600325" y="3752850"/>
            <a:ext cx="6276975" cy="2249488"/>
          </a:xfrm>
          <a:custGeom>
            <a:avLst/>
            <a:gdLst/>
            <a:ahLst/>
            <a:cxnLst>
              <a:cxn ang="0">
                <a:pos x="3266" y="0"/>
              </a:cxn>
              <a:cxn ang="0">
                <a:pos x="3082" y="942"/>
              </a:cxn>
              <a:cxn ang="0">
                <a:pos x="2248" y="1372"/>
              </a:cxn>
              <a:cxn ang="0">
                <a:pos x="1038" y="1212"/>
              </a:cxn>
              <a:cxn ang="0">
                <a:pos x="0" y="671"/>
              </a:cxn>
            </a:cxnLst>
            <a:rect l="0" t="0" r="r" b="b"/>
            <a:pathLst>
              <a:path w="3318" h="1417">
                <a:moveTo>
                  <a:pt x="3266" y="0"/>
                </a:moveTo>
                <a:cubicBezTo>
                  <a:pt x="3318" y="326"/>
                  <a:pt x="3252" y="713"/>
                  <a:pt x="3082" y="942"/>
                </a:cubicBezTo>
                <a:cubicBezTo>
                  <a:pt x="2912" y="1171"/>
                  <a:pt x="2588" y="1327"/>
                  <a:pt x="2248" y="1372"/>
                </a:cubicBezTo>
                <a:cubicBezTo>
                  <a:pt x="1907" y="1417"/>
                  <a:pt x="1413" y="1329"/>
                  <a:pt x="1038" y="1212"/>
                </a:cubicBezTo>
                <a:cubicBezTo>
                  <a:pt x="663" y="1095"/>
                  <a:pt x="216" y="784"/>
                  <a:pt x="0" y="671"/>
                </a:cubicBezTo>
              </a:path>
            </a:pathLst>
          </a:custGeom>
          <a:noFill/>
          <a:ln w="9525" cap="flat" cmpd="sng">
            <a:solidFill>
              <a:schemeClr val="tx1"/>
            </a:solidFill>
            <a:prstDash val="solid"/>
            <a:round/>
            <a:headEnd type="none" w="med" len="med"/>
            <a:tailEnd type="triangle" w="med" len="med"/>
          </a:ln>
          <a:effectLst/>
        </p:spPr>
        <p:txBody>
          <a:bodyPr wrap="none" anchor="ctr"/>
          <a:lstStyle/>
          <a:p>
            <a:pPr algn="ctr" eaLnBrk="0" fontAlgn="base" hangingPunct="0">
              <a:spcBef>
                <a:spcPct val="0"/>
              </a:spcBef>
              <a:spcAft>
                <a:spcPct val="0"/>
              </a:spcAft>
            </a:pPr>
            <a:endParaRPr lang="en-US" sz="1000" dirty="0">
              <a:solidFill>
                <a:srgbClr val="000000"/>
              </a:solidFill>
              <a:latin typeface="Times New Roman" pitchFamily="18" charset="0"/>
            </a:endParaRPr>
          </a:p>
        </p:txBody>
      </p:sp>
      <p:pic>
        <p:nvPicPr>
          <p:cNvPr id="117" name="Picture 3" descr="C:\Users\nide\AppData\Local\Temp\wze276\L-Membrane_RGB_R.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00"/>
          <a:stretch/>
        </p:blipFill>
        <p:spPr bwMode="auto">
          <a:xfrm>
            <a:off x="1954171" y="2389158"/>
            <a:ext cx="465165" cy="419134"/>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3" descr="C:\Users\nide\AppData\Local\Temp\wze276\L-Membrane_RGB_R.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00"/>
          <a:stretch/>
        </p:blipFill>
        <p:spPr bwMode="auto">
          <a:xfrm>
            <a:off x="5846968" y="2929942"/>
            <a:ext cx="465165" cy="419134"/>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3" descr="C:\Users\nide\AppData\Local\Temp\wze276\L-Membrane_RGB_R.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00"/>
          <a:stretch/>
        </p:blipFill>
        <p:spPr bwMode="auto">
          <a:xfrm>
            <a:off x="5605955" y="4601318"/>
            <a:ext cx="465165" cy="419134"/>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3" descr="C:\Users\nide\AppData\Local\Temp\wze276\L-Membrane_RGB_R.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00"/>
          <a:stretch/>
        </p:blipFill>
        <p:spPr bwMode="auto">
          <a:xfrm>
            <a:off x="7500110" y="4492086"/>
            <a:ext cx="465165" cy="419134"/>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3" descr="C:\Users\nide\AppData\Local\Temp\wze276\L-Membrane_RGB_R.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000"/>
          <a:stretch/>
        </p:blipFill>
        <p:spPr bwMode="auto">
          <a:xfrm>
            <a:off x="7891294" y="3139509"/>
            <a:ext cx="465165" cy="419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1105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wipe(left)">
                                      <p:cBhvr>
                                        <p:cTn id="7" dur="500"/>
                                        <p:tgtEl>
                                          <p:spTgt spid="87"/>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22" presetClass="entr" presetSubtype="8"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wipe(left)">
                                      <p:cBhvr>
                                        <p:cTn id="13" dur="500"/>
                                        <p:tgtEl>
                                          <p:spTgt spid="45"/>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xit" presetSubtype="8" fill="hold" grpId="1" nodeType="clickEffect">
                                  <p:stCondLst>
                                    <p:cond delay="0"/>
                                  </p:stCondLst>
                                  <p:childTnLst>
                                    <p:animEffect transition="out" filter="wipe(left)">
                                      <p:cBhvr>
                                        <p:cTn id="23" dur="500"/>
                                        <p:tgtEl>
                                          <p:spTgt spid="87"/>
                                        </p:tgtEl>
                                      </p:cBhvr>
                                    </p:animEffect>
                                    <p:set>
                                      <p:cBhvr>
                                        <p:cTn id="24" dur="1" fill="hold">
                                          <p:stCondLst>
                                            <p:cond delay="499"/>
                                          </p:stCondLst>
                                        </p:cTn>
                                        <p:tgtEl>
                                          <p:spTgt spid="87"/>
                                        </p:tgtEl>
                                        <p:attrNameLst>
                                          <p:attrName>style.visibility</p:attrName>
                                        </p:attrNameLst>
                                      </p:cBhvr>
                                      <p:to>
                                        <p:strVal val="hidden"/>
                                      </p:to>
                                    </p:set>
                                  </p:childTnLst>
                                </p:cTn>
                              </p:par>
                              <p:par>
                                <p:cTn id="25" presetID="22" presetClass="entr" presetSubtype="8" fill="hold" grpId="0" nodeType="withEffect">
                                  <p:stCondLst>
                                    <p:cond delay="0"/>
                                  </p:stCondLst>
                                  <p:childTnLst>
                                    <p:set>
                                      <p:cBhvr>
                                        <p:cTn id="26" dur="1" fill="hold">
                                          <p:stCondLst>
                                            <p:cond delay="0"/>
                                          </p:stCondLst>
                                        </p:cTn>
                                        <p:tgtEl>
                                          <p:spTgt spid="86"/>
                                        </p:tgtEl>
                                        <p:attrNameLst>
                                          <p:attrName>style.visibility</p:attrName>
                                        </p:attrNameLst>
                                      </p:cBhvr>
                                      <p:to>
                                        <p:strVal val="visible"/>
                                      </p:to>
                                    </p:set>
                                    <p:animEffect transition="in" filter="wipe(left)">
                                      <p:cBhvr>
                                        <p:cTn id="27" dur="500"/>
                                        <p:tgtEl>
                                          <p:spTgt spid="86"/>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wipe(left)">
                                      <p:cBhvr>
                                        <p:cTn id="31" dur="500"/>
                                        <p:tgtEl>
                                          <p:spTgt spid="7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1000"/>
                                        <p:tgtEl>
                                          <p:spTgt spid="74"/>
                                        </p:tgtEl>
                                      </p:cBhvr>
                                    </p:animEffect>
                                    <p:set>
                                      <p:cBhvr>
                                        <p:cTn id="36" dur="1" fill="hold">
                                          <p:stCondLst>
                                            <p:cond delay="999"/>
                                          </p:stCondLst>
                                        </p:cTn>
                                        <p:tgtEl>
                                          <p:spTgt spid="74"/>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88"/>
                                        </p:tgtEl>
                                        <p:attrNameLst>
                                          <p:attrName>style.visibility</p:attrName>
                                        </p:attrNameLst>
                                      </p:cBhvr>
                                      <p:to>
                                        <p:strVal val="visible"/>
                                      </p:to>
                                    </p:set>
                                    <p:animEffect transition="in" filter="fade">
                                      <p:cBhvr>
                                        <p:cTn id="39" dur="1000"/>
                                        <p:tgtEl>
                                          <p:spTgt spid="88"/>
                                        </p:tgtEl>
                                      </p:cBhvr>
                                    </p:animEffect>
                                  </p:childTnLst>
                                </p:cTn>
                              </p:par>
                              <p:par>
                                <p:cTn id="40" presetID="10" presetClass="entr" presetSubtype="0" fill="hold" nodeType="with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1000"/>
                                        <p:tgtEl>
                                          <p:spTgt spid="92"/>
                                        </p:tgtEl>
                                      </p:cBhvr>
                                    </p:animEffect>
                                  </p:childTnLst>
                                </p:cTn>
                              </p:par>
                              <p:par>
                                <p:cTn id="43" presetID="10" presetClass="entr" presetSubtype="0" fill="hold" nodeType="with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1000"/>
                                        <p:tgtEl>
                                          <p:spTgt spid="96"/>
                                        </p:tgtEl>
                                      </p:cBhvr>
                                    </p:animEffect>
                                  </p:childTnLst>
                                </p:cTn>
                              </p:par>
                              <p:par>
                                <p:cTn id="46" presetID="10" presetClass="entr" presetSubtype="0" fill="hold"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1000"/>
                                        <p:tgtEl>
                                          <p:spTgt spid="100"/>
                                        </p:tgtEl>
                                      </p:cBhvr>
                                    </p:animEffect>
                                  </p:childTnLst>
                                </p:cTn>
                              </p:par>
                              <p:par>
                                <p:cTn id="49" presetID="10" presetClass="entr" presetSubtype="0" fill="hold"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1000"/>
                                        <p:tgtEl>
                                          <p:spTgt spid="103"/>
                                        </p:tgtEl>
                                      </p:cBhvr>
                                    </p:animEffect>
                                  </p:childTnLst>
                                </p:cTn>
                              </p:par>
                              <p:par>
                                <p:cTn id="52" presetID="10" presetClass="entr" presetSubtype="0" fill="hold" nodeType="withEffect">
                                  <p:stCondLst>
                                    <p:cond delay="0"/>
                                  </p:stCondLst>
                                  <p:childTnLst>
                                    <p:set>
                                      <p:cBhvr>
                                        <p:cTn id="53" dur="1" fill="hold">
                                          <p:stCondLst>
                                            <p:cond delay="0"/>
                                          </p:stCondLst>
                                        </p:cTn>
                                        <p:tgtEl>
                                          <p:spTgt spid="106"/>
                                        </p:tgtEl>
                                        <p:attrNameLst>
                                          <p:attrName>style.visibility</p:attrName>
                                        </p:attrNameLst>
                                      </p:cBhvr>
                                      <p:to>
                                        <p:strVal val="visible"/>
                                      </p:to>
                                    </p:set>
                                    <p:animEffect transition="in" filter="fade">
                                      <p:cBhvr>
                                        <p:cTn id="54" dur="1000"/>
                                        <p:tgtEl>
                                          <p:spTgt spid="106"/>
                                        </p:tgtEl>
                                      </p:cBhvr>
                                    </p:animEffect>
                                  </p:childTnLst>
                                </p:cTn>
                              </p:par>
                              <p:par>
                                <p:cTn id="55" presetID="10" presetClass="entr" presetSubtype="0" fill="hold" nodeType="withEffect">
                                  <p:stCondLst>
                                    <p:cond delay="0"/>
                                  </p:stCondLst>
                                  <p:childTnLst>
                                    <p:set>
                                      <p:cBhvr>
                                        <p:cTn id="56" dur="1" fill="hold">
                                          <p:stCondLst>
                                            <p:cond delay="0"/>
                                          </p:stCondLst>
                                        </p:cTn>
                                        <p:tgtEl>
                                          <p:spTgt spid="109"/>
                                        </p:tgtEl>
                                        <p:attrNameLst>
                                          <p:attrName>style.visibility</p:attrName>
                                        </p:attrNameLst>
                                      </p:cBhvr>
                                      <p:to>
                                        <p:strVal val="visible"/>
                                      </p:to>
                                    </p:set>
                                    <p:animEffect transition="in" filter="fade">
                                      <p:cBhvr>
                                        <p:cTn id="57" dur="1000"/>
                                        <p:tgtEl>
                                          <p:spTgt spid="109"/>
                                        </p:tgtEl>
                                      </p:cBhvr>
                                    </p:animEffect>
                                  </p:childTnLst>
                                </p:cTn>
                              </p:par>
                              <p:par>
                                <p:cTn id="58" presetID="22" presetClass="exit" presetSubtype="8" fill="hold" grpId="1" nodeType="withEffect">
                                  <p:stCondLst>
                                    <p:cond delay="0"/>
                                  </p:stCondLst>
                                  <p:childTnLst>
                                    <p:animEffect transition="out" filter="wipe(left)">
                                      <p:cBhvr>
                                        <p:cTn id="59" dur="500"/>
                                        <p:tgtEl>
                                          <p:spTgt spid="86"/>
                                        </p:tgtEl>
                                      </p:cBhvr>
                                    </p:animEffect>
                                    <p:set>
                                      <p:cBhvr>
                                        <p:cTn id="60" dur="1" fill="hold">
                                          <p:stCondLst>
                                            <p:cond delay="499"/>
                                          </p:stCondLst>
                                        </p:cTn>
                                        <p:tgtEl>
                                          <p:spTgt spid="86"/>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0" presetClass="path" presetSubtype="0" accel="50000" decel="50000" fill="hold" nodeType="clickEffect">
                                  <p:stCondLst>
                                    <p:cond delay="0"/>
                                  </p:stCondLst>
                                  <p:childTnLst>
                                    <p:animMotion origin="layout" path="M -4.58333E-6 7.40741E-7 L 0.30092 0.10185 " pathEditMode="relative" rAng="0" ptsTypes="AA">
                                      <p:cBhvr>
                                        <p:cTn id="64" dur="2000" fill="hold"/>
                                        <p:tgtEl>
                                          <p:spTgt spid="88"/>
                                        </p:tgtEl>
                                        <p:attrNameLst>
                                          <p:attrName>ppt_x</p:attrName>
                                          <p:attrName>ppt_y</p:attrName>
                                        </p:attrNameLst>
                                      </p:cBhvr>
                                      <p:rCtr x="15026" y="4838"/>
                                    </p:animMotion>
                                  </p:childTnLst>
                                </p:cTn>
                              </p:par>
                              <p:par>
                                <p:cTn id="65" presetID="0" presetClass="path" presetSubtype="0" accel="50000" decel="50000" fill="hold" nodeType="withEffect">
                                  <p:stCondLst>
                                    <p:cond delay="0"/>
                                  </p:stCondLst>
                                  <p:childTnLst>
                                    <p:animMotion origin="layout" path="M -4.79167E-6 3.33333E-6 L 0.22929 0.32662 " pathEditMode="relative" rAng="0" ptsTypes="AA">
                                      <p:cBhvr>
                                        <p:cTn id="66" dur="2000" fill="hold"/>
                                        <p:tgtEl>
                                          <p:spTgt spid="92"/>
                                        </p:tgtEl>
                                        <p:attrNameLst>
                                          <p:attrName>ppt_x</p:attrName>
                                          <p:attrName>ppt_y</p:attrName>
                                        </p:attrNameLst>
                                      </p:cBhvr>
                                      <p:rCtr x="11523" y="16343"/>
                                    </p:animMotion>
                                  </p:childTnLst>
                                </p:cTn>
                              </p:par>
                              <p:par>
                                <p:cTn id="67" presetID="0" presetClass="path" presetSubtype="0" accel="50000" decel="50000" fill="hold" nodeType="withEffect">
                                  <p:stCondLst>
                                    <p:cond delay="0"/>
                                  </p:stCondLst>
                                  <p:childTnLst>
                                    <p:animMotion origin="layout" path="M 1.875E-6 3.33333E-6 L 0.36302 0.32477 " pathEditMode="relative" rAng="0" ptsTypes="AA">
                                      <p:cBhvr>
                                        <p:cTn id="68" dur="2000" fill="hold"/>
                                        <p:tgtEl>
                                          <p:spTgt spid="96"/>
                                        </p:tgtEl>
                                        <p:attrNameLst>
                                          <p:attrName>ppt_x</p:attrName>
                                          <p:attrName>ppt_y</p:attrName>
                                        </p:attrNameLst>
                                      </p:cBhvr>
                                      <p:rCtr x="18190" y="16250"/>
                                    </p:animMotion>
                                  </p:childTnLst>
                                </p:cTn>
                              </p:par>
                              <p:par>
                                <p:cTn id="69" presetID="0" presetClass="path" presetSubtype="0" accel="50000" decel="50000" fill="hold" nodeType="withEffect">
                                  <p:stCondLst>
                                    <p:cond delay="0"/>
                                  </p:stCondLst>
                                  <p:childTnLst>
                                    <p:animMotion origin="layout" path="M 8.33333E-7 -3.7037E-7 L 0.31068 0.14815 " pathEditMode="relative" rAng="0" ptsTypes="AA">
                                      <p:cBhvr>
                                        <p:cTn id="70" dur="2000" fill="hold"/>
                                        <p:tgtEl>
                                          <p:spTgt spid="100"/>
                                        </p:tgtEl>
                                        <p:attrNameLst>
                                          <p:attrName>ppt_x</p:attrName>
                                          <p:attrName>ppt_y</p:attrName>
                                        </p:attrNameLst>
                                      </p:cBhvr>
                                      <p:rCtr x="15690" y="7546"/>
                                    </p:animMotion>
                                  </p:childTnLst>
                                </p:cTn>
                              </p:par>
                            </p:childTnLst>
                          </p:cTn>
                        </p:par>
                        <p:par>
                          <p:cTn id="71" fill="hold">
                            <p:stCondLst>
                              <p:cond delay="2000"/>
                            </p:stCondLst>
                            <p:childTnLst>
                              <p:par>
                                <p:cTn id="72" presetID="22" presetClass="entr" presetSubtype="8" fill="hold" nodeType="afterEffect">
                                  <p:stCondLst>
                                    <p:cond delay="0"/>
                                  </p:stCondLst>
                                  <p:childTnLst>
                                    <p:set>
                                      <p:cBhvr>
                                        <p:cTn id="73" dur="1" fill="hold">
                                          <p:stCondLst>
                                            <p:cond delay="0"/>
                                          </p:stCondLst>
                                        </p:cTn>
                                        <p:tgtEl>
                                          <p:spTgt spid="55">
                                            <p:txEl>
                                              <p:pRg st="0" end="0"/>
                                            </p:txEl>
                                          </p:spTgt>
                                        </p:tgtEl>
                                        <p:attrNameLst>
                                          <p:attrName>style.visibility</p:attrName>
                                        </p:attrNameLst>
                                      </p:cBhvr>
                                      <p:to>
                                        <p:strVal val="visible"/>
                                      </p:to>
                                    </p:set>
                                    <p:animEffect transition="in" filter="wipe(left)">
                                      <p:cBhvr>
                                        <p:cTn id="74" dur="500"/>
                                        <p:tgtEl>
                                          <p:spTgt spid="55">
                                            <p:txEl>
                                              <p:pRg st="0" end="0"/>
                                            </p:txEl>
                                          </p:spTgt>
                                        </p:tgtEl>
                                      </p:cBhvr>
                                    </p:animEffect>
                                  </p:childTnLst>
                                </p:cTn>
                              </p:par>
                              <p:par>
                                <p:cTn id="75" presetID="22" presetClass="entr" presetSubtype="8" fill="hold" nodeType="withEffect">
                                  <p:stCondLst>
                                    <p:cond delay="0"/>
                                  </p:stCondLst>
                                  <p:childTnLst>
                                    <p:set>
                                      <p:cBhvr>
                                        <p:cTn id="76" dur="1" fill="hold">
                                          <p:stCondLst>
                                            <p:cond delay="0"/>
                                          </p:stCondLst>
                                        </p:cTn>
                                        <p:tgtEl>
                                          <p:spTgt spid="57">
                                            <p:txEl>
                                              <p:pRg st="0" end="0"/>
                                            </p:txEl>
                                          </p:spTgt>
                                        </p:tgtEl>
                                        <p:attrNameLst>
                                          <p:attrName>style.visibility</p:attrName>
                                        </p:attrNameLst>
                                      </p:cBhvr>
                                      <p:to>
                                        <p:strVal val="visible"/>
                                      </p:to>
                                    </p:set>
                                    <p:animEffect transition="in" filter="wipe(left)">
                                      <p:cBhvr>
                                        <p:cTn id="77" dur="500"/>
                                        <p:tgtEl>
                                          <p:spTgt spid="57">
                                            <p:txEl>
                                              <p:pRg st="0" end="0"/>
                                            </p:txEl>
                                          </p:spTgt>
                                        </p:tgtEl>
                                      </p:cBhvr>
                                    </p:animEffect>
                                  </p:childTnLst>
                                </p:cTn>
                              </p:par>
                              <p:par>
                                <p:cTn id="78" presetID="22" presetClass="entr" presetSubtype="8" fill="hold" nodeType="withEffect">
                                  <p:stCondLst>
                                    <p:cond delay="0"/>
                                  </p:stCondLst>
                                  <p:childTnLst>
                                    <p:set>
                                      <p:cBhvr>
                                        <p:cTn id="79" dur="1" fill="hold">
                                          <p:stCondLst>
                                            <p:cond delay="0"/>
                                          </p:stCondLst>
                                        </p:cTn>
                                        <p:tgtEl>
                                          <p:spTgt spid="56">
                                            <p:txEl>
                                              <p:pRg st="0" end="0"/>
                                            </p:txEl>
                                          </p:spTgt>
                                        </p:tgtEl>
                                        <p:attrNameLst>
                                          <p:attrName>style.visibility</p:attrName>
                                        </p:attrNameLst>
                                      </p:cBhvr>
                                      <p:to>
                                        <p:strVal val="visible"/>
                                      </p:to>
                                    </p:set>
                                    <p:animEffect transition="in" filter="wipe(left)">
                                      <p:cBhvr>
                                        <p:cTn id="80" dur="500"/>
                                        <p:tgtEl>
                                          <p:spTgt spid="56">
                                            <p:txEl>
                                              <p:pRg st="0" end="0"/>
                                            </p:txEl>
                                          </p:spTgt>
                                        </p:tgtEl>
                                      </p:cBhvr>
                                    </p:animEffect>
                                  </p:childTnLst>
                                </p:cTn>
                              </p:par>
                              <p:par>
                                <p:cTn id="81" presetID="22" presetClass="entr" presetSubtype="8" fill="hold" nodeType="withEffect">
                                  <p:stCondLst>
                                    <p:cond delay="0"/>
                                  </p:stCondLst>
                                  <p:childTnLst>
                                    <p:set>
                                      <p:cBhvr>
                                        <p:cTn id="82" dur="1" fill="hold">
                                          <p:stCondLst>
                                            <p:cond delay="0"/>
                                          </p:stCondLst>
                                        </p:cTn>
                                        <p:tgtEl>
                                          <p:spTgt spid="54">
                                            <p:txEl>
                                              <p:pRg st="0" end="0"/>
                                            </p:txEl>
                                          </p:spTgt>
                                        </p:tgtEl>
                                        <p:attrNameLst>
                                          <p:attrName>style.visibility</p:attrName>
                                        </p:attrNameLst>
                                      </p:cBhvr>
                                      <p:to>
                                        <p:strVal val="visible"/>
                                      </p:to>
                                    </p:set>
                                    <p:animEffect transition="in" filter="wipe(left)">
                                      <p:cBhvr>
                                        <p:cTn id="83" dur="500"/>
                                        <p:tgtEl>
                                          <p:spTgt spid="54">
                                            <p:txEl>
                                              <p:pRg st="0" end="0"/>
                                            </p:txEl>
                                          </p:spTgt>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2" fill="hold" grpId="0" nodeType="clickEffect">
                                  <p:stCondLst>
                                    <p:cond delay="0"/>
                                  </p:stCondLst>
                                  <p:childTnLst>
                                    <p:set>
                                      <p:cBhvr>
                                        <p:cTn id="87" dur="1" fill="hold">
                                          <p:stCondLst>
                                            <p:cond delay="0"/>
                                          </p:stCondLst>
                                        </p:cTn>
                                        <p:tgtEl>
                                          <p:spTgt spid="116"/>
                                        </p:tgtEl>
                                        <p:attrNameLst>
                                          <p:attrName>style.visibility</p:attrName>
                                        </p:attrNameLst>
                                      </p:cBhvr>
                                      <p:to>
                                        <p:strVal val="visible"/>
                                      </p:to>
                                    </p:set>
                                    <p:animEffect transition="in" filter="wipe(right)">
                                      <p:cBhvr>
                                        <p:cTn id="88" dur="500"/>
                                        <p:tgtEl>
                                          <p:spTgt spid="116"/>
                                        </p:tgtEl>
                                      </p:cBhvr>
                                    </p:animEffect>
                                  </p:childTnLst>
                                </p:cTn>
                              </p:par>
                              <p:par>
                                <p:cTn id="89" presetID="22" presetClass="exit" presetSubtype="2" fill="hold" nodeType="withEffect">
                                  <p:stCondLst>
                                    <p:cond delay="0"/>
                                  </p:stCondLst>
                                  <p:childTnLst>
                                    <p:animEffect transition="out" filter="wipe(right)">
                                      <p:cBhvr>
                                        <p:cTn id="90" dur="500"/>
                                        <p:tgtEl>
                                          <p:spTgt spid="100"/>
                                        </p:tgtEl>
                                      </p:cBhvr>
                                    </p:animEffect>
                                    <p:set>
                                      <p:cBhvr>
                                        <p:cTn id="91" dur="1" fill="hold">
                                          <p:stCondLst>
                                            <p:cond delay="499"/>
                                          </p:stCondLst>
                                        </p:cTn>
                                        <p:tgtEl>
                                          <p:spTgt spid="100"/>
                                        </p:tgtEl>
                                        <p:attrNameLst>
                                          <p:attrName>style.visibility</p:attrName>
                                        </p:attrNameLst>
                                      </p:cBhvr>
                                      <p:to>
                                        <p:strVal val="hidden"/>
                                      </p:to>
                                    </p:set>
                                  </p:childTnLst>
                                </p:cTn>
                              </p:par>
                            </p:childTnLst>
                          </p:cTn>
                        </p:par>
                        <p:par>
                          <p:cTn id="92" fill="hold">
                            <p:stCondLst>
                              <p:cond delay="500"/>
                            </p:stCondLst>
                            <p:childTnLst>
                              <p:par>
                                <p:cTn id="93" presetID="0" presetClass="path" presetSubtype="0" accel="50000" decel="50000" fill="hold" nodeType="afterEffect">
                                  <p:stCondLst>
                                    <p:cond delay="0"/>
                                  </p:stCondLst>
                                  <p:childTnLst>
                                    <p:animMotion origin="layout" path="M 3.75E-6 -3.7037E-7 L 0.28555 0.1412 " pathEditMode="relative" rAng="0" ptsTypes="AA">
                                      <p:cBhvr>
                                        <p:cTn id="94" dur="2000" fill="hold"/>
                                        <p:tgtEl>
                                          <p:spTgt spid="103"/>
                                        </p:tgtEl>
                                        <p:attrNameLst>
                                          <p:attrName>ppt_x</p:attrName>
                                          <p:attrName>ppt_y</p:attrName>
                                        </p:attrNameLst>
                                      </p:cBhvr>
                                      <p:rCtr x="14128" y="7199"/>
                                    </p:animMotion>
                                  </p:childTnLst>
                                </p:cTn>
                              </p:par>
                              <p:par>
                                <p:cTn id="95" presetID="22" presetClass="exit" presetSubtype="2" fill="hold" grpId="1" nodeType="withEffect">
                                  <p:stCondLst>
                                    <p:cond delay="0"/>
                                  </p:stCondLst>
                                  <p:childTnLst>
                                    <p:animEffect transition="out" filter="wipe(right)">
                                      <p:cBhvr>
                                        <p:cTn id="96" dur="1000"/>
                                        <p:tgtEl>
                                          <p:spTgt spid="116"/>
                                        </p:tgtEl>
                                      </p:cBhvr>
                                    </p:animEffect>
                                    <p:set>
                                      <p:cBhvr>
                                        <p:cTn id="97" dur="1" fill="hold">
                                          <p:stCondLst>
                                            <p:cond delay="999"/>
                                          </p:stCondLst>
                                        </p:cTn>
                                        <p:tgtEl>
                                          <p:spTgt spid="116"/>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22" presetClass="entr" presetSubtype="2" fill="hold" grpId="0" nodeType="clickEffect">
                                  <p:stCondLst>
                                    <p:cond delay="0"/>
                                  </p:stCondLst>
                                  <p:childTnLst>
                                    <p:set>
                                      <p:cBhvr>
                                        <p:cTn id="101" dur="1" fill="hold">
                                          <p:stCondLst>
                                            <p:cond delay="0"/>
                                          </p:stCondLst>
                                        </p:cTn>
                                        <p:tgtEl>
                                          <p:spTgt spid="112"/>
                                        </p:tgtEl>
                                        <p:attrNameLst>
                                          <p:attrName>style.visibility</p:attrName>
                                        </p:attrNameLst>
                                      </p:cBhvr>
                                      <p:to>
                                        <p:strVal val="visible"/>
                                      </p:to>
                                    </p:set>
                                    <p:animEffect transition="in" filter="wipe(right)">
                                      <p:cBhvr>
                                        <p:cTn id="102" dur="500"/>
                                        <p:tgtEl>
                                          <p:spTgt spid="112"/>
                                        </p:tgtEl>
                                      </p:cBhvr>
                                    </p:animEffect>
                                  </p:childTnLst>
                                </p:cTn>
                              </p:par>
                              <p:par>
                                <p:cTn id="103" presetID="22" presetClass="entr" presetSubtype="2" fill="hold" nodeType="withEffect">
                                  <p:stCondLst>
                                    <p:cond delay="0"/>
                                  </p:stCondLst>
                                  <p:childTnLst>
                                    <p:set>
                                      <p:cBhvr>
                                        <p:cTn id="104" dur="1" fill="hold">
                                          <p:stCondLst>
                                            <p:cond delay="0"/>
                                          </p:stCondLst>
                                        </p:cTn>
                                        <p:tgtEl>
                                          <p:spTgt spid="113"/>
                                        </p:tgtEl>
                                        <p:attrNameLst>
                                          <p:attrName>style.visibility</p:attrName>
                                        </p:attrNameLst>
                                      </p:cBhvr>
                                      <p:to>
                                        <p:strVal val="visible"/>
                                      </p:to>
                                    </p:set>
                                    <p:animEffect transition="in" filter="wipe(right)">
                                      <p:cBhvr>
                                        <p:cTn id="105" dur="500"/>
                                        <p:tgtEl>
                                          <p:spTgt spid="113"/>
                                        </p:tgtEl>
                                      </p:cBhvr>
                                    </p:animEffect>
                                  </p:childTnLst>
                                </p:cTn>
                              </p:par>
                              <p:par>
                                <p:cTn id="106" presetID="22" presetClass="exit" presetSubtype="2" fill="hold" nodeType="withEffect">
                                  <p:stCondLst>
                                    <p:cond delay="0"/>
                                  </p:stCondLst>
                                  <p:childTnLst>
                                    <p:animEffect transition="out" filter="wipe(right)">
                                      <p:cBhvr>
                                        <p:cTn id="107" dur="500"/>
                                        <p:tgtEl>
                                          <p:spTgt spid="96"/>
                                        </p:tgtEl>
                                      </p:cBhvr>
                                    </p:animEffect>
                                    <p:set>
                                      <p:cBhvr>
                                        <p:cTn id="108" dur="1" fill="hold">
                                          <p:stCondLst>
                                            <p:cond delay="499"/>
                                          </p:stCondLst>
                                        </p:cTn>
                                        <p:tgtEl>
                                          <p:spTgt spid="96"/>
                                        </p:tgtEl>
                                        <p:attrNameLst>
                                          <p:attrName>style.visibility</p:attrName>
                                        </p:attrNameLst>
                                      </p:cBhvr>
                                      <p:to>
                                        <p:strVal val="hidden"/>
                                      </p:to>
                                    </p:set>
                                  </p:childTnLst>
                                </p:cTn>
                              </p:par>
                              <p:par>
                                <p:cTn id="109" presetID="22" presetClass="exit" presetSubtype="2" fill="hold" nodeType="withEffect">
                                  <p:stCondLst>
                                    <p:cond delay="0"/>
                                  </p:stCondLst>
                                  <p:childTnLst>
                                    <p:animEffect transition="out" filter="wipe(right)">
                                      <p:cBhvr>
                                        <p:cTn id="110" dur="500"/>
                                        <p:tgtEl>
                                          <p:spTgt spid="92"/>
                                        </p:tgtEl>
                                      </p:cBhvr>
                                    </p:animEffect>
                                    <p:set>
                                      <p:cBhvr>
                                        <p:cTn id="111" dur="1" fill="hold">
                                          <p:stCondLst>
                                            <p:cond delay="499"/>
                                          </p:stCondLst>
                                        </p:cTn>
                                        <p:tgtEl>
                                          <p:spTgt spid="92"/>
                                        </p:tgtEl>
                                        <p:attrNameLst>
                                          <p:attrName>style.visibility</p:attrName>
                                        </p:attrNameLst>
                                      </p:cBhvr>
                                      <p:to>
                                        <p:strVal val="hidden"/>
                                      </p:to>
                                    </p:set>
                                  </p:childTnLst>
                                </p:cTn>
                              </p:par>
                              <p:par>
                                <p:cTn id="112" presetID="22" presetClass="exit" presetSubtype="2" fill="hold" nodeType="withEffect">
                                  <p:stCondLst>
                                    <p:cond delay="0"/>
                                  </p:stCondLst>
                                  <p:childTnLst>
                                    <p:animEffect transition="out" filter="wipe(right)">
                                      <p:cBhvr>
                                        <p:cTn id="113" dur="500"/>
                                        <p:tgtEl>
                                          <p:spTgt spid="88"/>
                                        </p:tgtEl>
                                      </p:cBhvr>
                                    </p:animEffect>
                                    <p:set>
                                      <p:cBhvr>
                                        <p:cTn id="114" dur="1" fill="hold">
                                          <p:stCondLst>
                                            <p:cond delay="499"/>
                                          </p:stCondLst>
                                        </p:cTn>
                                        <p:tgtEl>
                                          <p:spTgt spid="88"/>
                                        </p:tgtEl>
                                        <p:attrNameLst>
                                          <p:attrName>style.visibility</p:attrName>
                                        </p:attrNameLst>
                                      </p:cBhvr>
                                      <p:to>
                                        <p:strVal val="hidden"/>
                                      </p:to>
                                    </p:set>
                                  </p:childTnLst>
                                </p:cTn>
                              </p:par>
                            </p:childTnLst>
                          </p:cTn>
                        </p:par>
                        <p:par>
                          <p:cTn id="115" fill="hold">
                            <p:stCondLst>
                              <p:cond delay="500"/>
                            </p:stCondLst>
                            <p:childTnLst>
                              <p:par>
                                <p:cTn id="116" presetID="0" presetClass="path" presetSubtype="0" accel="50000" decel="50000" fill="hold" nodeType="afterEffect">
                                  <p:stCondLst>
                                    <p:cond delay="0"/>
                                  </p:stCondLst>
                                  <p:childTnLst>
                                    <p:animMotion origin="layout" path="M 1.25E-6 1.85185E-6 L 0.07643 0.31852 " pathEditMode="relative" rAng="0" ptsTypes="AA">
                                      <p:cBhvr>
                                        <p:cTn id="117" dur="2000" fill="hold"/>
                                        <p:tgtEl>
                                          <p:spTgt spid="106"/>
                                        </p:tgtEl>
                                        <p:attrNameLst>
                                          <p:attrName>ppt_x</p:attrName>
                                          <p:attrName>ppt_y</p:attrName>
                                        </p:attrNameLst>
                                      </p:cBhvr>
                                      <p:rCtr x="3815" y="15926"/>
                                    </p:animMotion>
                                  </p:childTnLst>
                                </p:cTn>
                              </p:par>
                              <p:par>
                                <p:cTn id="118" presetID="0" presetClass="path" presetSubtype="0" accel="50000" decel="50000" fill="hold" nodeType="withEffect">
                                  <p:stCondLst>
                                    <p:cond delay="0"/>
                                  </p:stCondLst>
                                  <p:childTnLst>
                                    <p:animMotion origin="layout" path="M 3.95833E-6 1.85185E-6 L 0.23867 0.3118 " pathEditMode="relative" rAng="0" ptsTypes="AA">
                                      <p:cBhvr>
                                        <p:cTn id="119" dur="2000" fill="hold"/>
                                        <p:tgtEl>
                                          <p:spTgt spid="109"/>
                                        </p:tgtEl>
                                        <p:attrNameLst>
                                          <p:attrName>ppt_x</p:attrName>
                                          <p:attrName>ppt_y</p:attrName>
                                        </p:attrNameLst>
                                      </p:cBhvr>
                                      <p:rCtr x="11927" y="15579"/>
                                    </p:animMotion>
                                  </p:childTnLst>
                                </p:cTn>
                              </p:par>
                              <p:par>
                                <p:cTn id="120" presetID="22" presetClass="exit" presetSubtype="2" fill="hold" grpId="1" nodeType="withEffect">
                                  <p:stCondLst>
                                    <p:cond delay="0"/>
                                  </p:stCondLst>
                                  <p:childTnLst>
                                    <p:animEffect transition="out" filter="wipe(right)">
                                      <p:cBhvr>
                                        <p:cTn id="121" dur="1000"/>
                                        <p:tgtEl>
                                          <p:spTgt spid="112"/>
                                        </p:tgtEl>
                                      </p:cBhvr>
                                    </p:animEffect>
                                    <p:set>
                                      <p:cBhvr>
                                        <p:cTn id="122" dur="1" fill="hold">
                                          <p:stCondLst>
                                            <p:cond delay="999"/>
                                          </p:stCondLst>
                                        </p:cTn>
                                        <p:tgtEl>
                                          <p:spTgt spid="112"/>
                                        </p:tgtEl>
                                        <p:attrNameLst>
                                          <p:attrName>style.visibility</p:attrName>
                                        </p:attrNameLst>
                                      </p:cBhvr>
                                      <p:to>
                                        <p:strVal val="hidden"/>
                                      </p:to>
                                    </p:set>
                                  </p:childTnLst>
                                </p:cTn>
                              </p:par>
                              <p:par>
                                <p:cTn id="123" presetID="22" presetClass="exit" presetSubtype="2" fill="hold" nodeType="withEffect">
                                  <p:stCondLst>
                                    <p:cond delay="0"/>
                                  </p:stCondLst>
                                  <p:childTnLst>
                                    <p:animEffect transition="out" filter="wipe(right)">
                                      <p:cBhvr>
                                        <p:cTn id="124" dur="1000"/>
                                        <p:tgtEl>
                                          <p:spTgt spid="113"/>
                                        </p:tgtEl>
                                      </p:cBhvr>
                                    </p:animEffect>
                                    <p:set>
                                      <p:cBhvr>
                                        <p:cTn id="125" dur="1" fill="hold">
                                          <p:stCondLst>
                                            <p:cond delay="999"/>
                                          </p:stCondLst>
                                        </p:cTn>
                                        <p:tgtEl>
                                          <p:spTgt spid="113"/>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22" presetClass="entr" presetSubtype="2" fill="hold" grpId="2" nodeType="clickEffect">
                                  <p:stCondLst>
                                    <p:cond delay="0"/>
                                  </p:stCondLst>
                                  <p:childTnLst>
                                    <p:set>
                                      <p:cBhvr>
                                        <p:cTn id="129" dur="1" fill="hold">
                                          <p:stCondLst>
                                            <p:cond delay="0"/>
                                          </p:stCondLst>
                                        </p:cTn>
                                        <p:tgtEl>
                                          <p:spTgt spid="116"/>
                                        </p:tgtEl>
                                        <p:attrNameLst>
                                          <p:attrName>style.visibility</p:attrName>
                                        </p:attrNameLst>
                                      </p:cBhvr>
                                      <p:to>
                                        <p:strVal val="visible"/>
                                      </p:to>
                                    </p:set>
                                    <p:animEffect transition="in" filter="wipe(right)">
                                      <p:cBhvr>
                                        <p:cTn id="130" dur="500"/>
                                        <p:tgtEl>
                                          <p:spTgt spid="116"/>
                                        </p:tgtEl>
                                      </p:cBhvr>
                                    </p:animEffect>
                                  </p:childTnLst>
                                </p:cTn>
                              </p:par>
                              <p:par>
                                <p:cTn id="131" presetID="22" presetClass="exit" presetSubtype="2" fill="hold" nodeType="withEffect">
                                  <p:stCondLst>
                                    <p:cond delay="0"/>
                                  </p:stCondLst>
                                  <p:childTnLst>
                                    <p:animEffect transition="out" filter="wipe(right)">
                                      <p:cBhvr>
                                        <p:cTn id="132" dur="500"/>
                                        <p:tgtEl>
                                          <p:spTgt spid="103"/>
                                        </p:tgtEl>
                                      </p:cBhvr>
                                    </p:animEffect>
                                    <p:set>
                                      <p:cBhvr>
                                        <p:cTn id="133" dur="1" fill="hold">
                                          <p:stCondLst>
                                            <p:cond delay="499"/>
                                          </p:stCondLst>
                                        </p:cTn>
                                        <p:tgtEl>
                                          <p:spTgt spid="103"/>
                                        </p:tgtEl>
                                        <p:attrNameLst>
                                          <p:attrName>style.visibility</p:attrName>
                                        </p:attrNameLst>
                                      </p:cBhvr>
                                      <p:to>
                                        <p:strVal val="hidden"/>
                                      </p:to>
                                    </p:set>
                                  </p:childTnLst>
                                </p:cTn>
                              </p:par>
                            </p:childTnLst>
                          </p:cTn>
                        </p:par>
                        <p:par>
                          <p:cTn id="134" fill="hold">
                            <p:stCondLst>
                              <p:cond delay="500"/>
                            </p:stCondLst>
                            <p:childTnLst>
                              <p:par>
                                <p:cTn id="135" presetID="22" presetClass="exit" presetSubtype="2" fill="hold" grpId="3" nodeType="afterEffect">
                                  <p:stCondLst>
                                    <p:cond delay="0"/>
                                  </p:stCondLst>
                                  <p:childTnLst>
                                    <p:animEffect transition="out" filter="wipe(right)">
                                      <p:cBhvr>
                                        <p:cTn id="136" dur="500"/>
                                        <p:tgtEl>
                                          <p:spTgt spid="116"/>
                                        </p:tgtEl>
                                      </p:cBhvr>
                                    </p:animEffect>
                                    <p:set>
                                      <p:cBhvr>
                                        <p:cTn id="137" dur="1" fill="hold">
                                          <p:stCondLst>
                                            <p:cond delay="499"/>
                                          </p:stCondLst>
                                        </p:cTn>
                                        <p:tgtEl>
                                          <p:spTgt spid="116"/>
                                        </p:tgtEl>
                                        <p:attrNameLst>
                                          <p:attrName>style.visibility</p:attrName>
                                        </p:attrNameLst>
                                      </p:cBhvr>
                                      <p:to>
                                        <p:strVal val="hidden"/>
                                      </p:to>
                                    </p:set>
                                  </p:childTnLst>
                                </p:cTn>
                              </p:par>
                            </p:childTnLst>
                          </p:cTn>
                        </p:par>
                      </p:childTnLst>
                    </p:cTn>
                  </p:par>
                  <p:par>
                    <p:cTn id="138" fill="hold">
                      <p:stCondLst>
                        <p:cond delay="indefinite"/>
                      </p:stCondLst>
                      <p:childTnLst>
                        <p:par>
                          <p:cTn id="139" fill="hold">
                            <p:stCondLst>
                              <p:cond delay="0"/>
                            </p:stCondLst>
                            <p:childTnLst>
                              <p:par>
                                <p:cTn id="140" presetID="22" presetClass="entr" presetSubtype="2" fill="hold" nodeType="clickEffect">
                                  <p:stCondLst>
                                    <p:cond delay="0"/>
                                  </p:stCondLst>
                                  <p:childTnLst>
                                    <p:set>
                                      <p:cBhvr>
                                        <p:cTn id="141" dur="1" fill="hold">
                                          <p:stCondLst>
                                            <p:cond delay="0"/>
                                          </p:stCondLst>
                                        </p:cTn>
                                        <p:tgtEl>
                                          <p:spTgt spid="113"/>
                                        </p:tgtEl>
                                        <p:attrNameLst>
                                          <p:attrName>style.visibility</p:attrName>
                                        </p:attrNameLst>
                                      </p:cBhvr>
                                      <p:to>
                                        <p:strVal val="visible"/>
                                      </p:to>
                                    </p:set>
                                    <p:animEffect transition="in" filter="wipe(right)">
                                      <p:cBhvr>
                                        <p:cTn id="142" dur="500"/>
                                        <p:tgtEl>
                                          <p:spTgt spid="113"/>
                                        </p:tgtEl>
                                      </p:cBhvr>
                                    </p:animEffect>
                                  </p:childTnLst>
                                </p:cTn>
                              </p:par>
                              <p:par>
                                <p:cTn id="143" presetID="22" presetClass="exit" presetSubtype="2" fill="hold" nodeType="withEffect">
                                  <p:stCondLst>
                                    <p:cond delay="0"/>
                                  </p:stCondLst>
                                  <p:childTnLst>
                                    <p:animEffect transition="out" filter="wipe(right)">
                                      <p:cBhvr>
                                        <p:cTn id="144" dur="500"/>
                                        <p:tgtEl>
                                          <p:spTgt spid="106"/>
                                        </p:tgtEl>
                                      </p:cBhvr>
                                    </p:animEffect>
                                    <p:set>
                                      <p:cBhvr>
                                        <p:cTn id="145" dur="1" fill="hold">
                                          <p:stCondLst>
                                            <p:cond delay="499"/>
                                          </p:stCondLst>
                                        </p:cTn>
                                        <p:tgtEl>
                                          <p:spTgt spid="106"/>
                                        </p:tgtEl>
                                        <p:attrNameLst>
                                          <p:attrName>style.visibility</p:attrName>
                                        </p:attrNameLst>
                                      </p:cBhvr>
                                      <p:to>
                                        <p:strVal val="hidden"/>
                                      </p:to>
                                    </p:set>
                                  </p:childTnLst>
                                </p:cTn>
                              </p:par>
                              <p:par>
                                <p:cTn id="146" presetID="22" presetClass="exit" presetSubtype="2" fill="hold" nodeType="withEffect">
                                  <p:stCondLst>
                                    <p:cond delay="0"/>
                                  </p:stCondLst>
                                  <p:childTnLst>
                                    <p:animEffect transition="out" filter="wipe(right)">
                                      <p:cBhvr>
                                        <p:cTn id="147" dur="500"/>
                                        <p:tgtEl>
                                          <p:spTgt spid="109"/>
                                        </p:tgtEl>
                                      </p:cBhvr>
                                    </p:animEffect>
                                    <p:set>
                                      <p:cBhvr>
                                        <p:cTn id="148" dur="1" fill="hold">
                                          <p:stCondLst>
                                            <p:cond delay="499"/>
                                          </p:stCondLst>
                                        </p:cTn>
                                        <p:tgtEl>
                                          <p:spTgt spid="109"/>
                                        </p:tgtEl>
                                        <p:attrNameLst>
                                          <p:attrName>style.visibility</p:attrName>
                                        </p:attrNameLst>
                                      </p:cBhvr>
                                      <p:to>
                                        <p:strVal val="hidden"/>
                                      </p:to>
                                    </p:set>
                                  </p:childTnLst>
                                </p:cTn>
                              </p:par>
                            </p:childTnLst>
                          </p:cTn>
                        </p:par>
                        <p:par>
                          <p:cTn id="149" fill="hold">
                            <p:stCondLst>
                              <p:cond delay="500"/>
                            </p:stCondLst>
                            <p:childTnLst>
                              <p:par>
                                <p:cTn id="150" presetID="22" presetClass="exit" presetSubtype="2" fill="hold" nodeType="afterEffect">
                                  <p:stCondLst>
                                    <p:cond delay="0"/>
                                  </p:stCondLst>
                                  <p:childTnLst>
                                    <p:animEffect transition="out" filter="wipe(right)">
                                      <p:cBhvr>
                                        <p:cTn id="151" dur="500"/>
                                        <p:tgtEl>
                                          <p:spTgt spid="113"/>
                                        </p:tgtEl>
                                      </p:cBhvr>
                                    </p:animEffect>
                                    <p:set>
                                      <p:cBhvr>
                                        <p:cTn id="152" dur="1" fill="hold">
                                          <p:stCondLst>
                                            <p:cond delay="499"/>
                                          </p:stCondLst>
                                        </p:cTn>
                                        <p:tgtEl>
                                          <p:spTgt spid="1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86" grpId="0" animBg="1"/>
      <p:bldP spid="86" grpId="1" animBg="1"/>
      <p:bldP spid="87" grpId="0" animBg="1"/>
      <p:bldP spid="87" grpId="1" animBg="1"/>
      <p:bldP spid="112" grpId="0" animBg="1"/>
      <p:bldP spid="112" grpId="1" animBg="1"/>
      <p:bldP spid="116" grpId="0" animBg="1"/>
      <p:bldP spid="116" grpId="1" animBg="1"/>
      <p:bldP spid="116" grpId="2" animBg="1"/>
      <p:bldP spid="116" grpId="3"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174" y="425303"/>
            <a:ext cx="10742957" cy="990600"/>
          </a:xfrm>
        </p:spPr>
        <p:txBody>
          <a:bodyPr/>
          <a:lstStyle/>
          <a:p>
            <a:r>
              <a:rPr lang="en-US" dirty="0"/>
              <a:t>Key functionality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7651014"/>
              </p:ext>
            </p:extLst>
          </p:nvPr>
        </p:nvGraphicFramePr>
        <p:xfrm>
          <a:off x="304800" y="980063"/>
          <a:ext cx="11582398" cy="5573137"/>
        </p:xfrm>
        <a:graphic>
          <a:graphicData uri="http://schemas.openxmlformats.org/drawingml/2006/table">
            <a:tbl>
              <a:tblPr firstRow="1" bandRow="1">
                <a:tableStyleId>{5C22544A-7EE6-4342-B048-85BDC9FD1C3A}</a:tableStyleId>
              </a:tblPr>
              <a:tblGrid>
                <a:gridCol w="2291362">
                  <a:extLst>
                    <a:ext uri="{9D8B030D-6E8A-4147-A177-3AD203B41FA5}">
                      <a16:colId xmlns:a16="http://schemas.microsoft.com/office/drawing/2014/main" val="287357360"/>
                    </a:ext>
                  </a:extLst>
                </a:gridCol>
                <a:gridCol w="2322759">
                  <a:extLst>
                    <a:ext uri="{9D8B030D-6E8A-4147-A177-3AD203B41FA5}">
                      <a16:colId xmlns:a16="http://schemas.microsoft.com/office/drawing/2014/main" val="1736104282"/>
                    </a:ext>
                  </a:extLst>
                </a:gridCol>
                <a:gridCol w="2322759">
                  <a:extLst>
                    <a:ext uri="{9D8B030D-6E8A-4147-A177-3AD203B41FA5}">
                      <a16:colId xmlns:a16="http://schemas.microsoft.com/office/drawing/2014/main" val="77944570"/>
                    </a:ext>
                  </a:extLst>
                </a:gridCol>
                <a:gridCol w="2322759">
                  <a:extLst>
                    <a:ext uri="{9D8B030D-6E8A-4147-A177-3AD203B41FA5}">
                      <a16:colId xmlns:a16="http://schemas.microsoft.com/office/drawing/2014/main" val="4183872727"/>
                    </a:ext>
                  </a:extLst>
                </a:gridCol>
                <a:gridCol w="2322759">
                  <a:extLst>
                    <a:ext uri="{9D8B030D-6E8A-4147-A177-3AD203B41FA5}">
                      <a16:colId xmlns:a16="http://schemas.microsoft.com/office/drawing/2014/main" val="1765992802"/>
                    </a:ext>
                  </a:extLst>
                </a:gridCol>
              </a:tblGrid>
              <a:tr h="622423">
                <a:tc>
                  <a:txBody>
                    <a:bodyPr/>
                    <a:lstStyle/>
                    <a:p>
                      <a:endParaRPr lang="en-US" dirty="0"/>
                    </a:p>
                  </a:txBody>
                  <a:tcPr/>
                </a:tc>
                <a:tc>
                  <a:txBody>
                    <a:bodyPr/>
                    <a:lstStyle/>
                    <a:p>
                      <a:pPr algn="ctr"/>
                      <a:r>
                        <a:rPr lang="en-US" dirty="0"/>
                        <a:t>Description</a:t>
                      </a:r>
                    </a:p>
                  </a:txBody>
                  <a:tcPr anchor="ctr"/>
                </a:tc>
                <a:tc>
                  <a:txBody>
                    <a:bodyPr/>
                    <a:lstStyle/>
                    <a:p>
                      <a:pPr algn="ctr"/>
                      <a:r>
                        <a:rPr lang="en-US" dirty="0"/>
                        <a:t>Functionality</a:t>
                      </a:r>
                    </a:p>
                  </a:txBody>
                  <a:tcPr anchor="ctr"/>
                </a:tc>
                <a:tc>
                  <a:txBody>
                    <a:bodyPr/>
                    <a:lstStyle/>
                    <a:p>
                      <a:pPr algn="ctr"/>
                      <a:r>
                        <a:rPr lang="en-US" dirty="0"/>
                        <a:t>Ease of use</a:t>
                      </a:r>
                    </a:p>
                  </a:txBody>
                  <a:tcPr anchor="ctr"/>
                </a:tc>
                <a:tc>
                  <a:txBody>
                    <a:bodyPr/>
                    <a:lstStyle/>
                    <a:p>
                      <a:pPr algn="ctr"/>
                      <a:r>
                        <a:rPr lang="en-US" dirty="0"/>
                        <a:t>Control</a:t>
                      </a:r>
                    </a:p>
                  </a:txBody>
                  <a:tcPr anchor="ctr"/>
                </a:tc>
                <a:extLst>
                  <a:ext uri="{0D108BD9-81ED-4DB2-BD59-A6C34878D82A}">
                    <a16:rowId xmlns:a16="http://schemas.microsoft.com/office/drawing/2014/main" val="3359897753"/>
                  </a:ext>
                </a:extLst>
              </a:tr>
              <a:tr h="1321953">
                <a:tc>
                  <a:txBody>
                    <a:bodyPr/>
                    <a:lstStyle/>
                    <a:p>
                      <a:r>
                        <a:rPr lang="en-US" b="1" u="sng" dirty="0"/>
                        <a:t>Parallel Enabled Toolboxes</a:t>
                      </a:r>
                      <a:endParaRPr lang="en-US" b="1" dirty="0"/>
                    </a:p>
                  </a:txBody>
                  <a:tcPr/>
                </a:tc>
                <a:tc>
                  <a:txBody>
                    <a:bodyPr/>
                    <a:lstStyle/>
                    <a:p>
                      <a:pPr marL="0" indent="0">
                        <a:buFont typeface="Arial" panose="020B0604020202020204" pitchFamily="34" charset="0"/>
                        <a:buNone/>
                      </a:pPr>
                      <a:r>
                        <a:rPr lang="en-US" dirty="0"/>
                        <a:t>Ready to use parallelized functions in MathWorks tools</a:t>
                      </a:r>
                    </a:p>
                  </a:txBody>
                  <a:tcPr/>
                </a:tc>
                <a:tc>
                  <a:txBody>
                    <a:bodyPr/>
                    <a:lstStyle/>
                    <a:p>
                      <a:pPr marL="285750" indent="-285750">
                        <a:buFont typeface="Arial" panose="020B0604020202020204" pitchFamily="34" charset="0"/>
                        <a:buChar char="•"/>
                      </a:pPr>
                      <a:r>
                        <a:rPr lang="en-US" dirty="0"/>
                        <a:t>MATLAB</a:t>
                      </a:r>
                      <a:r>
                        <a:rPr lang="en-US" baseline="0" dirty="0"/>
                        <a:t> and Simulink parallel enabled functions</a:t>
                      </a:r>
                    </a:p>
                    <a:p>
                      <a:pPr marL="285750" indent="-285750">
                        <a:buFont typeface="Arial" panose="020B0604020202020204" pitchFamily="34" charset="0"/>
                        <a:buChar char="•"/>
                      </a:pPr>
                      <a:r>
                        <a:rPr lang="en-US" baseline="0" dirty="0"/>
                        <a:t>Toolbox integration</a:t>
                      </a:r>
                      <a:endParaRPr lang="en-US" dirty="0"/>
                    </a:p>
                  </a:txBody>
                  <a:tcPr/>
                </a:tc>
                <a:tc>
                  <a:txBody>
                    <a:bodyPr/>
                    <a:lstStyle/>
                    <a:p>
                      <a:pPr marL="0" indent="0" algn="ctr">
                        <a:buFont typeface="Arial" panose="020B0604020202020204" pitchFamily="34" charset="0"/>
                        <a:buNone/>
                      </a:pPr>
                      <a:r>
                        <a:rPr lang="en-US" dirty="0"/>
                        <a:t>Turnkey-automatic</a:t>
                      </a:r>
                    </a:p>
                  </a:txBody>
                  <a:tcPr anchor="ctr"/>
                </a:tc>
                <a:tc>
                  <a:txBody>
                    <a:bodyPr/>
                    <a:lstStyle/>
                    <a:p>
                      <a:pPr marL="0" indent="0" algn="ctr">
                        <a:buFont typeface="Arial" panose="020B0604020202020204" pitchFamily="34" charset="0"/>
                        <a:buNone/>
                      </a:pPr>
                      <a:r>
                        <a:rPr lang="en-US" dirty="0"/>
                        <a:t>Minimal (presets)</a:t>
                      </a:r>
                    </a:p>
                  </a:txBody>
                  <a:tcPr anchor="ctr"/>
                </a:tc>
                <a:extLst>
                  <a:ext uri="{0D108BD9-81ED-4DB2-BD59-A6C34878D82A}">
                    <a16:rowId xmlns:a16="http://schemas.microsoft.com/office/drawing/2014/main" val="2972619004"/>
                  </a:ext>
                </a:extLst>
              </a:tr>
              <a:tr h="1321953">
                <a:tc>
                  <a:txBody>
                    <a:bodyPr/>
                    <a:lstStyle/>
                    <a:p>
                      <a:r>
                        <a:rPr lang="en-US" b="1" u="sng" dirty="0"/>
                        <a:t>Common programming constructs</a:t>
                      </a:r>
                      <a:endParaRPr lang="en-US" b="1" dirty="0"/>
                    </a:p>
                  </a:txBody>
                  <a:tcPr/>
                </a:tc>
                <a:tc>
                  <a:txBody>
                    <a:bodyPr/>
                    <a:lstStyle/>
                    <a:p>
                      <a:pPr marL="285750" indent="-285750">
                        <a:buFont typeface="Arial" panose="020B0604020202020204" pitchFamily="34" charset="0"/>
                        <a:buChar char="•"/>
                      </a:pPr>
                      <a:r>
                        <a:rPr lang="en-US" dirty="0"/>
                        <a:t>Constructs that enable you to easily parallelize your code</a:t>
                      </a:r>
                    </a:p>
                  </a:txBody>
                  <a:tcPr/>
                </a:tc>
                <a:tc>
                  <a:txBody>
                    <a:bodyPr/>
                    <a:lstStyle/>
                    <a:p>
                      <a:pPr marL="285750" indent="-285750">
                        <a:buFont typeface="Arial" panose="020B0604020202020204" pitchFamily="34" charset="0"/>
                        <a:buChar char="•"/>
                      </a:pPr>
                      <a:r>
                        <a:rPr lang="en-US" dirty="0" err="1"/>
                        <a:t>parfor</a:t>
                      </a:r>
                      <a:endParaRPr lang="en-US" dirty="0"/>
                    </a:p>
                    <a:p>
                      <a:pPr marL="285750" indent="-285750">
                        <a:buFont typeface="Arial" panose="020B0604020202020204" pitchFamily="34" charset="0"/>
                        <a:buChar char="•"/>
                      </a:pPr>
                      <a:r>
                        <a:rPr lang="en-US" dirty="0" err="1"/>
                        <a:t>gpuArray</a:t>
                      </a:r>
                      <a:endParaRPr lang="en-US" dirty="0"/>
                    </a:p>
                    <a:p>
                      <a:pPr marL="285750" indent="-285750">
                        <a:buFont typeface="Arial" panose="020B0604020202020204" pitchFamily="34" charset="0"/>
                        <a:buChar char="•"/>
                      </a:pPr>
                      <a:r>
                        <a:rPr lang="en-US" dirty="0"/>
                        <a:t>batch</a:t>
                      </a:r>
                    </a:p>
                    <a:p>
                      <a:pPr marL="285750" marR="0" lvl="0" indent="-285750" algn="l" defTabSz="91668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distributed/tall</a:t>
                      </a:r>
                    </a:p>
                    <a:p>
                      <a:pPr marL="285750" marR="0" lvl="0" indent="-285750" algn="l" defTabSz="91668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err="1"/>
                        <a:t>parsim</a:t>
                      </a:r>
                      <a:endParaRPr lang="en-US" dirty="0"/>
                    </a:p>
                    <a:p>
                      <a:pPr marL="285750" indent="-285750">
                        <a:buFont typeface="Arial" panose="020B0604020202020204" pitchFamily="34" charset="0"/>
                        <a:buChar char="•"/>
                      </a:pPr>
                      <a:r>
                        <a:rPr lang="en-US" dirty="0" err="1"/>
                        <a:t>parfeval</a:t>
                      </a:r>
                      <a:endParaRPr lang="en-US" dirty="0"/>
                    </a:p>
                  </a:txBody>
                  <a:tcPr/>
                </a:tc>
                <a:tc>
                  <a:txBody>
                    <a:bodyPr/>
                    <a:lstStyle/>
                    <a:p>
                      <a:pPr marL="0" indent="0" algn="ctr">
                        <a:buFont typeface="Arial" panose="020B0604020202020204" pitchFamily="34" charset="0"/>
                        <a:buNone/>
                      </a:pPr>
                      <a:r>
                        <a:rPr lang="en-US" dirty="0"/>
                        <a:t>Simple</a:t>
                      </a:r>
                    </a:p>
                  </a:txBody>
                  <a:tcPr anchor="ctr"/>
                </a:tc>
                <a:tc>
                  <a:txBody>
                    <a:bodyPr/>
                    <a:lstStyle/>
                    <a:p>
                      <a:pPr marL="0" indent="0" algn="ctr">
                        <a:buFont typeface="Arial" panose="020B0604020202020204" pitchFamily="34" charset="0"/>
                        <a:buNone/>
                      </a:pPr>
                      <a:r>
                        <a:rPr lang="en-US" dirty="0"/>
                        <a:t>Some</a:t>
                      </a:r>
                    </a:p>
                  </a:txBody>
                  <a:tcPr anchor="ctr"/>
                </a:tc>
                <a:extLst>
                  <a:ext uri="{0D108BD9-81ED-4DB2-BD59-A6C34878D82A}">
                    <a16:rowId xmlns:a16="http://schemas.microsoft.com/office/drawing/2014/main" val="3089178469"/>
                  </a:ext>
                </a:extLst>
              </a:tr>
              <a:tr h="1530713">
                <a:tc>
                  <a:txBody>
                    <a:bodyPr/>
                    <a:lstStyle/>
                    <a:p>
                      <a:r>
                        <a:rPr lang="en-US" b="1" u="sng" dirty="0"/>
                        <a:t>Advanced programming constructs</a:t>
                      </a:r>
                      <a:endParaRPr lang="en-US" b="1" dirty="0"/>
                    </a:p>
                  </a:txBody>
                  <a:tcPr/>
                </a:tc>
                <a:tc>
                  <a:txBody>
                    <a:bodyPr/>
                    <a:lstStyle/>
                    <a:p>
                      <a:pPr marL="285750" indent="-285750">
                        <a:buFont typeface="Arial" panose="020B0604020202020204" pitchFamily="34" charset="0"/>
                        <a:buChar char="•"/>
                      </a:pPr>
                      <a:r>
                        <a:rPr lang="en-US" dirty="0"/>
                        <a:t>Advanced </a:t>
                      </a:r>
                      <a:r>
                        <a:rPr lang="en-US"/>
                        <a:t>parallelization techniques</a:t>
                      </a:r>
                      <a:endParaRPr lang="en-US" dirty="0"/>
                    </a:p>
                  </a:txBody>
                  <a:tcPr/>
                </a:tc>
                <a:tc>
                  <a:txBody>
                    <a:bodyPr/>
                    <a:lstStyle/>
                    <a:p>
                      <a:pPr marL="285750" indent="-285750">
                        <a:buFont typeface="Arial" panose="020B0604020202020204" pitchFamily="34" charset="0"/>
                        <a:buChar char="•"/>
                      </a:pPr>
                      <a:r>
                        <a:rPr lang="en-US" dirty="0" err="1"/>
                        <a:t>spmd</a:t>
                      </a:r>
                      <a:endParaRPr lang="en-US" dirty="0"/>
                    </a:p>
                    <a:p>
                      <a:pPr marL="285750" indent="-285750">
                        <a:buFont typeface="Arial" panose="020B0604020202020204" pitchFamily="34" charset="0"/>
                        <a:buChar char="•"/>
                      </a:pPr>
                      <a:r>
                        <a:rPr lang="en-US" dirty="0" err="1"/>
                        <a:t>arrayfun</a:t>
                      </a:r>
                      <a:r>
                        <a:rPr lang="en-US" dirty="0"/>
                        <a:t>/</a:t>
                      </a:r>
                      <a:r>
                        <a:rPr lang="en-US" dirty="0" err="1"/>
                        <a:t>pagefun</a:t>
                      </a:r>
                      <a:endParaRPr lang="en-US" dirty="0"/>
                    </a:p>
                    <a:p>
                      <a:pPr marL="285750" indent="-285750">
                        <a:buFont typeface="Arial" panose="020B0604020202020204" pitchFamily="34" charset="0"/>
                        <a:buChar char="•"/>
                      </a:pPr>
                      <a:r>
                        <a:rPr lang="en-US" dirty="0" err="1"/>
                        <a:t>CUDAKernel</a:t>
                      </a:r>
                      <a:endParaRPr lang="en-US" dirty="0"/>
                    </a:p>
                    <a:p>
                      <a:pPr marL="285750" indent="-285750">
                        <a:buFont typeface="Arial" panose="020B0604020202020204" pitchFamily="34" charset="0"/>
                        <a:buChar char="•"/>
                      </a:pPr>
                      <a:r>
                        <a:rPr lang="en-US" dirty="0"/>
                        <a:t>MapReduce</a:t>
                      </a:r>
                    </a:p>
                    <a:p>
                      <a:pPr marL="285750" indent="-285750">
                        <a:buFont typeface="Arial" panose="020B0604020202020204" pitchFamily="34" charset="0"/>
                        <a:buChar char="•"/>
                      </a:pPr>
                      <a:r>
                        <a:rPr lang="en-US" dirty="0"/>
                        <a:t>MATLAB Spark API</a:t>
                      </a:r>
                    </a:p>
                  </a:txBody>
                  <a:tcPr/>
                </a:tc>
                <a:tc>
                  <a:txBody>
                    <a:bodyPr/>
                    <a:lstStyle/>
                    <a:p>
                      <a:pPr marL="0" indent="0" algn="ctr">
                        <a:buFont typeface="Arial" panose="020B0604020202020204" pitchFamily="34" charset="0"/>
                        <a:buNone/>
                      </a:pPr>
                      <a:r>
                        <a:rPr lang="en-US" dirty="0"/>
                        <a:t>Advanced</a:t>
                      </a:r>
                    </a:p>
                  </a:txBody>
                  <a:tcPr anchor="ctr"/>
                </a:tc>
                <a:tc>
                  <a:txBody>
                    <a:bodyPr/>
                    <a:lstStyle/>
                    <a:p>
                      <a:pPr marL="0" indent="0" algn="ctr">
                        <a:buFont typeface="Arial" panose="020B0604020202020204" pitchFamily="34" charset="0"/>
                        <a:buNone/>
                      </a:pPr>
                      <a:r>
                        <a:rPr lang="en-US" dirty="0"/>
                        <a:t>Extensive</a:t>
                      </a:r>
                    </a:p>
                  </a:txBody>
                  <a:tcPr anchor="ctr"/>
                </a:tc>
                <a:extLst>
                  <a:ext uri="{0D108BD9-81ED-4DB2-BD59-A6C34878D82A}">
                    <a16:rowId xmlns:a16="http://schemas.microsoft.com/office/drawing/2014/main" val="577004372"/>
                  </a:ext>
                </a:extLst>
              </a:tr>
            </a:tbl>
          </a:graphicData>
        </a:graphic>
      </p:graphicFrame>
    </p:spTree>
    <p:custDataLst>
      <p:tags r:id="rId1"/>
    </p:custDataLst>
    <p:extLst>
      <p:ext uri="{BB962C8B-B14F-4D97-AF65-F5344CB8AC3E}">
        <p14:creationId xmlns:p14="http://schemas.microsoft.com/office/powerpoint/2010/main" val="37132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A5CB6-EF46-47DA-9B06-9E7AFD4956A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ED7A384-40A6-4F16-8C42-F0C47DFA78C5}"/>
              </a:ext>
            </a:extLst>
          </p:cNvPr>
          <p:cNvSpPr>
            <a:spLocks noGrp="1"/>
          </p:cNvSpPr>
          <p:nvPr>
            <p:ph idx="1"/>
          </p:nvPr>
        </p:nvSpPr>
        <p:spPr>
          <a:xfrm>
            <a:off x="609602" y="1600200"/>
            <a:ext cx="10769600" cy="4648200"/>
          </a:xfrm>
        </p:spPr>
        <p:txBody>
          <a:bodyPr/>
          <a:lstStyle/>
          <a:p>
            <a:pPr>
              <a:buFont typeface="Wingdings" panose="05000000000000000000" pitchFamily="2" charset="2"/>
              <a:buChar char="Ø"/>
            </a:pPr>
            <a:r>
              <a:rPr lang="en-US" sz="2800" dirty="0"/>
              <a:t>Getting started with parallel computing in MATLAB</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solidFill>
                  <a:srgbClr val="FF0000"/>
                </a:solidFill>
              </a:rPr>
              <a:t>Scaling beyond the desktop to clouds and clusters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Big Data</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Accelerate applications with NVIDIA GPUs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Summary</a:t>
            </a:r>
          </a:p>
        </p:txBody>
      </p:sp>
    </p:spTree>
    <p:extLst>
      <p:ext uri="{BB962C8B-B14F-4D97-AF65-F5344CB8AC3E}">
        <p14:creationId xmlns:p14="http://schemas.microsoft.com/office/powerpoint/2010/main" val="7596138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F56CA-BF90-4606-B006-1E7CAAE1BC5D}"/>
              </a:ext>
            </a:extLst>
          </p:cNvPr>
          <p:cNvSpPr>
            <a:spLocks noGrp="1"/>
          </p:cNvSpPr>
          <p:nvPr>
            <p:ph type="title"/>
          </p:nvPr>
        </p:nvSpPr>
        <p:spPr/>
        <p:txBody>
          <a:bodyPr/>
          <a:lstStyle/>
          <a:p>
            <a:r>
              <a:rPr lang="en-US" dirty="0"/>
              <a:t>Running MATLAB on a Cluster</a:t>
            </a:r>
            <a:br>
              <a:rPr lang="en-US" dirty="0"/>
            </a:br>
            <a:endParaRPr lang="en-US" b="1" i="1" dirty="0">
              <a:solidFill>
                <a:schemeClr val="accent4"/>
              </a:solidFill>
            </a:endParaRPr>
          </a:p>
        </p:txBody>
      </p:sp>
      <p:grpSp>
        <p:nvGrpSpPr>
          <p:cNvPr id="9" name="Group 8">
            <a:extLst>
              <a:ext uri="{FF2B5EF4-FFF2-40B4-BE49-F238E27FC236}">
                <a16:creationId xmlns:a16="http://schemas.microsoft.com/office/drawing/2014/main" id="{C50855D5-C7BE-4EEB-9E93-38F01234253F}"/>
              </a:ext>
            </a:extLst>
          </p:cNvPr>
          <p:cNvGrpSpPr/>
          <p:nvPr/>
        </p:nvGrpSpPr>
        <p:grpSpPr>
          <a:xfrm>
            <a:off x="5885118" y="3998426"/>
            <a:ext cx="1600945" cy="1123876"/>
            <a:chOff x="3947894" y="3716769"/>
            <a:chExt cx="1600945" cy="1123876"/>
          </a:xfrm>
        </p:grpSpPr>
        <p:pic>
          <p:nvPicPr>
            <p:cNvPr id="16" name="Picture 15">
              <a:extLst>
                <a:ext uri="{FF2B5EF4-FFF2-40B4-BE49-F238E27FC236}">
                  <a16:creationId xmlns:a16="http://schemas.microsoft.com/office/drawing/2014/main" id="{C8B861DF-85E6-4B29-B7D5-919D2A388E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47894" y="3716769"/>
              <a:ext cx="760115" cy="897681"/>
            </a:xfrm>
            <a:prstGeom prst="rect">
              <a:avLst/>
            </a:prstGeom>
          </p:spPr>
        </p:pic>
        <p:pic>
          <p:nvPicPr>
            <p:cNvPr id="22" name="Picture 21">
              <a:extLst>
                <a:ext uri="{FF2B5EF4-FFF2-40B4-BE49-F238E27FC236}">
                  <a16:creationId xmlns:a16="http://schemas.microsoft.com/office/drawing/2014/main" id="{15AE3A6B-EDB8-4A99-A3DF-CD4248B571C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88724" y="3716769"/>
              <a:ext cx="760115" cy="897681"/>
            </a:xfrm>
            <a:prstGeom prst="rect">
              <a:avLst/>
            </a:prstGeom>
          </p:spPr>
        </p:pic>
        <p:pic>
          <p:nvPicPr>
            <p:cNvPr id="23" name="Picture 22">
              <a:extLst>
                <a:ext uri="{FF2B5EF4-FFF2-40B4-BE49-F238E27FC236}">
                  <a16:creationId xmlns:a16="http://schemas.microsoft.com/office/drawing/2014/main" id="{7718E666-6802-4623-B433-D1A9B854A7F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0385" y="3942964"/>
              <a:ext cx="760115" cy="897681"/>
            </a:xfrm>
            <a:prstGeom prst="rect">
              <a:avLst/>
            </a:prstGeom>
          </p:spPr>
        </p:pic>
      </p:grpSp>
      <p:grpSp>
        <p:nvGrpSpPr>
          <p:cNvPr id="3" name="Group 2">
            <a:extLst>
              <a:ext uri="{FF2B5EF4-FFF2-40B4-BE49-F238E27FC236}">
                <a16:creationId xmlns:a16="http://schemas.microsoft.com/office/drawing/2014/main" id="{AC04413C-7E5A-4D8D-822C-7599B7CB6806}"/>
              </a:ext>
            </a:extLst>
          </p:cNvPr>
          <p:cNvGrpSpPr/>
          <p:nvPr/>
        </p:nvGrpSpPr>
        <p:grpSpPr>
          <a:xfrm>
            <a:off x="5169561" y="2173510"/>
            <a:ext cx="4032170" cy="3312890"/>
            <a:chOff x="2876404" y="1374956"/>
            <a:chExt cx="4724400" cy="3851150"/>
          </a:xfrm>
        </p:grpSpPr>
        <p:sp>
          <p:nvSpPr>
            <p:cNvPr id="27" name="Rectangle 26">
              <a:extLst>
                <a:ext uri="{FF2B5EF4-FFF2-40B4-BE49-F238E27FC236}">
                  <a16:creationId xmlns:a16="http://schemas.microsoft.com/office/drawing/2014/main" id="{445FA882-518A-4798-B9AE-10EA3A1C3384}"/>
                </a:ext>
              </a:extLst>
            </p:cNvPr>
            <p:cNvSpPr/>
            <p:nvPr/>
          </p:nvSpPr>
          <p:spPr>
            <a:xfrm>
              <a:off x="2876404" y="1374956"/>
              <a:ext cx="4724400" cy="385115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b="1" dirty="0">
                <a:latin typeface="Arial" pitchFamily="34" charset="0"/>
                <a:cs typeface="Arial" pitchFamily="34" charset="0"/>
              </a:endParaRPr>
            </a:p>
          </p:txBody>
        </p:sp>
        <p:sp>
          <p:nvSpPr>
            <p:cNvPr id="28" name="Rectangle 27">
              <a:extLst>
                <a:ext uri="{FF2B5EF4-FFF2-40B4-BE49-F238E27FC236}">
                  <a16:creationId xmlns:a16="http://schemas.microsoft.com/office/drawing/2014/main" id="{D5B3CD11-CDC2-4A1E-B7A7-6A37DE6F27C0}"/>
                </a:ext>
              </a:extLst>
            </p:cNvPr>
            <p:cNvSpPr/>
            <p:nvPr/>
          </p:nvSpPr>
          <p:spPr>
            <a:xfrm>
              <a:off x="2895257" y="1382839"/>
              <a:ext cx="4705547" cy="457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95" b="1" dirty="0">
                  <a:solidFill>
                    <a:schemeClr val="tx1"/>
                  </a:solidFill>
                  <a:latin typeface="Arial" pitchFamily="34" charset="0"/>
                  <a:cs typeface="Arial" pitchFamily="34" charset="0"/>
                </a:rPr>
                <a:t>Cluster</a:t>
              </a:r>
            </a:p>
          </p:txBody>
        </p:sp>
      </p:grpSp>
      <p:pic>
        <p:nvPicPr>
          <p:cNvPr id="29" name="Picture 28">
            <a:extLst>
              <a:ext uri="{FF2B5EF4-FFF2-40B4-BE49-F238E27FC236}">
                <a16:creationId xmlns:a16="http://schemas.microsoft.com/office/drawing/2014/main" id="{AB3E35BA-09BF-4FC3-A4D8-35DD373825B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7306" y="3197671"/>
            <a:ext cx="1882435" cy="364854"/>
          </a:xfrm>
          <a:prstGeom prst="rect">
            <a:avLst/>
          </a:prstGeom>
        </p:spPr>
      </p:pic>
      <p:pic>
        <p:nvPicPr>
          <p:cNvPr id="35" name="Picture 34">
            <a:extLst>
              <a:ext uri="{FF2B5EF4-FFF2-40B4-BE49-F238E27FC236}">
                <a16:creationId xmlns:a16="http://schemas.microsoft.com/office/drawing/2014/main" id="{0FB6AD12-1942-4231-ABB0-0F3A16F531B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04775" y="2885958"/>
            <a:ext cx="752945" cy="884773"/>
          </a:xfrm>
          <a:prstGeom prst="rect">
            <a:avLst/>
          </a:prstGeom>
        </p:spPr>
      </p:pic>
      <p:pic>
        <p:nvPicPr>
          <p:cNvPr id="26" name="Picture 25">
            <a:extLst>
              <a:ext uri="{FF2B5EF4-FFF2-40B4-BE49-F238E27FC236}">
                <a16:creationId xmlns:a16="http://schemas.microsoft.com/office/drawing/2014/main" id="{DFE1E911-FA85-4F9B-8BC7-9D160BAB3C9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14050" y="4036074"/>
            <a:ext cx="979228" cy="450901"/>
          </a:xfrm>
          <a:prstGeom prst="rect">
            <a:avLst/>
          </a:prstGeom>
        </p:spPr>
      </p:pic>
      <p:pic>
        <p:nvPicPr>
          <p:cNvPr id="30" name="Picture 29">
            <a:extLst>
              <a:ext uri="{FF2B5EF4-FFF2-40B4-BE49-F238E27FC236}">
                <a16:creationId xmlns:a16="http://schemas.microsoft.com/office/drawing/2014/main" id="{421D80C9-4159-4CBA-9B81-7FF61F597F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40134" y="4215149"/>
            <a:ext cx="979228" cy="450901"/>
          </a:xfrm>
          <a:prstGeom prst="rect">
            <a:avLst/>
          </a:prstGeom>
        </p:spPr>
      </p:pic>
      <p:pic>
        <p:nvPicPr>
          <p:cNvPr id="31" name="Picture 30">
            <a:extLst>
              <a:ext uri="{FF2B5EF4-FFF2-40B4-BE49-F238E27FC236}">
                <a16:creationId xmlns:a16="http://schemas.microsoft.com/office/drawing/2014/main" id="{86DD0B0F-3A53-4843-ACB4-1C2F7CA01AE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66219" y="4383370"/>
            <a:ext cx="979228" cy="450901"/>
          </a:xfrm>
          <a:prstGeom prst="rect">
            <a:avLst/>
          </a:prstGeom>
        </p:spPr>
      </p:pic>
      <p:cxnSp>
        <p:nvCxnSpPr>
          <p:cNvPr id="7" name="Straight Arrow Connector 6">
            <a:extLst>
              <a:ext uri="{FF2B5EF4-FFF2-40B4-BE49-F238E27FC236}">
                <a16:creationId xmlns:a16="http://schemas.microsoft.com/office/drawing/2014/main" id="{D16F3B32-11F7-4F43-B7B5-87267599AA29}"/>
              </a:ext>
            </a:extLst>
          </p:cNvPr>
          <p:cNvCxnSpPr>
            <a:cxnSpLocks/>
            <a:endCxn id="29" idx="1"/>
          </p:cNvCxnSpPr>
          <p:nvPr/>
        </p:nvCxnSpPr>
        <p:spPr>
          <a:xfrm flipV="1">
            <a:off x="3499094" y="3380098"/>
            <a:ext cx="2298212" cy="1387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9" name="TextBox 18">
            <a:extLst>
              <a:ext uri="{FF2B5EF4-FFF2-40B4-BE49-F238E27FC236}">
                <a16:creationId xmlns:a16="http://schemas.microsoft.com/office/drawing/2014/main" id="{9220F24F-BCE8-419D-BF81-C5F1DDA683FB}"/>
              </a:ext>
            </a:extLst>
          </p:cNvPr>
          <p:cNvSpPr txBox="1"/>
          <p:nvPr/>
        </p:nvSpPr>
        <p:spPr>
          <a:xfrm>
            <a:off x="3568309" y="3124200"/>
            <a:ext cx="1994291" cy="276999"/>
          </a:xfrm>
          <a:prstGeom prst="rect">
            <a:avLst/>
          </a:prstGeom>
          <a:noFill/>
        </p:spPr>
        <p:txBody>
          <a:bodyPr wrap="square" rtlCol="0">
            <a:spAutoFit/>
          </a:bodyPr>
          <a:lstStyle/>
          <a:p>
            <a:r>
              <a:rPr lang="en-US" sz="1200" dirty="0">
                <a:latin typeface="Arial" pitchFamily="34" charset="0"/>
                <a:cs typeface="Arial" pitchFamily="34" charset="0"/>
              </a:rPr>
              <a:t>SSH, VNC, RDP, etc.</a:t>
            </a:r>
          </a:p>
        </p:txBody>
      </p:sp>
      <p:pic>
        <p:nvPicPr>
          <p:cNvPr id="32" name="Picture 31" descr="L-Membrane_CMYK_Master_Smal.gif">
            <a:extLst>
              <a:ext uri="{FF2B5EF4-FFF2-40B4-BE49-F238E27FC236}">
                <a16:creationId xmlns:a16="http://schemas.microsoft.com/office/drawing/2014/main" id="{B1BADBA0-893A-4916-BE07-26F0EFE0F4F8}"/>
              </a:ext>
            </a:extLst>
          </p:cNvPr>
          <p:cNvPicPr>
            <a:picLocks noChangeAspect="1"/>
          </p:cNvPicPr>
          <p:nvPr/>
        </p:nvPicPr>
        <p:blipFill>
          <a:blip r:embed="rId7" cstate="print"/>
          <a:stretch>
            <a:fillRect/>
          </a:stretch>
        </p:blipFill>
        <p:spPr>
          <a:xfrm>
            <a:off x="6338166" y="2834615"/>
            <a:ext cx="1208454" cy="1090966"/>
          </a:xfrm>
          <a:prstGeom prst="rect">
            <a:avLst/>
          </a:prstGeom>
        </p:spPr>
      </p:pic>
      <p:pic>
        <p:nvPicPr>
          <p:cNvPr id="33" name="Picture 32">
            <a:extLst>
              <a:ext uri="{FF2B5EF4-FFF2-40B4-BE49-F238E27FC236}">
                <a16:creationId xmlns:a16="http://schemas.microsoft.com/office/drawing/2014/main" id="{9E5F3C76-A572-4374-9356-38E8AC85BDE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52600" y="2816933"/>
            <a:ext cx="1744410" cy="1508679"/>
          </a:xfrm>
          <a:prstGeom prst="rect">
            <a:avLst/>
          </a:prstGeom>
        </p:spPr>
      </p:pic>
      <p:sp>
        <p:nvSpPr>
          <p:cNvPr id="11" name="Rectangle 10">
            <a:extLst>
              <a:ext uri="{FF2B5EF4-FFF2-40B4-BE49-F238E27FC236}">
                <a16:creationId xmlns:a16="http://schemas.microsoft.com/office/drawing/2014/main" id="{FBBFD28B-9ABF-4A47-9C52-2CF39BF1148C}"/>
              </a:ext>
            </a:extLst>
          </p:cNvPr>
          <p:cNvSpPr/>
          <p:nvPr/>
        </p:nvSpPr>
        <p:spPr>
          <a:xfrm>
            <a:off x="1996440" y="3124200"/>
            <a:ext cx="822960" cy="457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pic>
        <p:nvPicPr>
          <p:cNvPr id="2050" name="Picture 2" descr="Image result for matrix text">
            <a:extLst>
              <a:ext uri="{FF2B5EF4-FFF2-40B4-BE49-F238E27FC236}">
                <a16:creationId xmlns:a16="http://schemas.microsoft.com/office/drawing/2014/main" id="{13B2000C-26FE-4B4C-8940-DDEA16AA743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57400" y="3124200"/>
            <a:ext cx="609603"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86277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400" dirty="0"/>
              <a:t>Migrate Execution to a Cluster Environment with MATLAB Parallel Server</a:t>
            </a:r>
          </a:p>
        </p:txBody>
      </p:sp>
      <p:sp>
        <p:nvSpPr>
          <p:cNvPr id="26" name="TextBox 25"/>
          <p:cNvSpPr txBox="1"/>
          <p:nvPr/>
        </p:nvSpPr>
        <p:spPr>
          <a:xfrm>
            <a:off x="1894062" y="4544418"/>
            <a:ext cx="927946" cy="307777"/>
          </a:xfrm>
          <a:prstGeom prst="rect">
            <a:avLst/>
          </a:prstGeom>
          <a:noFill/>
        </p:spPr>
        <p:txBody>
          <a:bodyPr wrap="none" rtlCol="0">
            <a:spAutoFit/>
          </a:bodyPr>
          <a:lstStyle/>
          <a:p>
            <a:r>
              <a:rPr lang="en-US" sz="1400" b="1" dirty="0">
                <a:solidFill>
                  <a:srgbClr val="D27809"/>
                </a:solidFill>
                <a:latin typeface="+mj-lt"/>
                <a:cs typeface="Arial" pitchFamily="34" charset="0"/>
              </a:rPr>
              <a:t>MATLAB</a:t>
            </a:r>
          </a:p>
        </p:txBody>
      </p:sp>
      <p:sp>
        <p:nvSpPr>
          <p:cNvPr id="24" name="TextBox 23"/>
          <p:cNvSpPr txBox="1"/>
          <p:nvPr/>
        </p:nvSpPr>
        <p:spPr>
          <a:xfrm>
            <a:off x="6706097" y="4522530"/>
            <a:ext cx="3746466" cy="307777"/>
          </a:xfrm>
          <a:prstGeom prst="rect">
            <a:avLst/>
          </a:prstGeom>
          <a:noFill/>
        </p:spPr>
        <p:txBody>
          <a:bodyPr wrap="square" rtlCol="0">
            <a:spAutoFit/>
          </a:bodyPr>
          <a:lstStyle/>
          <a:p>
            <a:r>
              <a:rPr lang="en-US" sz="1400" b="1" dirty="0">
                <a:solidFill>
                  <a:srgbClr val="D27809"/>
                </a:solidFill>
                <a:latin typeface="+mj-lt"/>
                <a:cs typeface="Arial" pitchFamily="34" charset="0"/>
              </a:rPr>
              <a:t>MATLAB Parallel Server</a:t>
            </a:r>
          </a:p>
        </p:txBody>
      </p:sp>
      <p:sp>
        <p:nvSpPr>
          <p:cNvPr id="7" name="Freeform 6"/>
          <p:cNvSpPr>
            <a:spLocks noChangeAspect="1"/>
          </p:cNvSpPr>
          <p:nvPr/>
        </p:nvSpPr>
        <p:spPr>
          <a:xfrm>
            <a:off x="3750639" y="4213390"/>
            <a:ext cx="4930804" cy="893836"/>
          </a:xfrm>
          <a:custGeom>
            <a:avLst/>
            <a:gdLst>
              <a:gd name="connsiteX0" fmla="*/ 0 w 4831883"/>
              <a:gd name="connsiteY0" fmla="*/ 875899 h 875899"/>
              <a:gd name="connsiteX1" fmla="*/ 4831883 w 4831883"/>
              <a:gd name="connsiteY1" fmla="*/ 0 h 875899"/>
            </a:gdLst>
            <a:ahLst/>
            <a:cxnLst>
              <a:cxn ang="0">
                <a:pos x="connsiteX0" y="connsiteY0"/>
              </a:cxn>
              <a:cxn ang="0">
                <a:pos x="connsiteX1" y="connsiteY1"/>
              </a:cxn>
            </a:cxnLst>
            <a:rect l="l" t="t" r="r" b="b"/>
            <a:pathLst>
              <a:path w="4831883" h="875899">
                <a:moveTo>
                  <a:pt x="0" y="875899"/>
                </a:moveTo>
                <a:lnTo>
                  <a:pt x="4831883" y="0"/>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3"/>
          </a:p>
        </p:txBody>
      </p:sp>
      <p:pic>
        <p:nvPicPr>
          <p:cNvPr id="52" name="Picture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58058" y="2816933"/>
            <a:ext cx="1744410" cy="1508679"/>
          </a:xfrm>
          <a:prstGeom prst="rect">
            <a:avLst/>
          </a:prstGeom>
        </p:spPr>
      </p:pic>
      <p:grpSp>
        <p:nvGrpSpPr>
          <p:cNvPr id="59" name="Group 58"/>
          <p:cNvGrpSpPr/>
          <p:nvPr/>
        </p:nvGrpSpPr>
        <p:grpSpPr>
          <a:xfrm>
            <a:off x="6853777" y="2149218"/>
            <a:ext cx="2793029" cy="2395906"/>
            <a:chOff x="3256054" y="4606835"/>
            <a:chExt cx="2143020" cy="1764791"/>
          </a:xfrm>
        </p:grpSpPr>
        <p:grpSp>
          <p:nvGrpSpPr>
            <p:cNvPr id="62" name="Group 61"/>
            <p:cNvGrpSpPr/>
            <p:nvPr/>
          </p:nvGrpSpPr>
          <p:grpSpPr>
            <a:xfrm>
              <a:off x="3256054" y="4606835"/>
              <a:ext cx="2143020" cy="1764791"/>
              <a:chOff x="1051719" y="1862328"/>
              <a:chExt cx="2143020" cy="1764791"/>
            </a:xfrm>
          </p:grpSpPr>
          <p:pic>
            <p:nvPicPr>
              <p:cNvPr id="65" name="Picture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719" y="1862328"/>
                <a:ext cx="695220" cy="1764791"/>
              </a:xfrm>
              <a:prstGeom prst="rect">
                <a:avLst/>
              </a:prstGeom>
            </p:spPr>
          </p:pic>
          <p:pic>
            <p:nvPicPr>
              <p:cNvPr id="66" name="Picture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5619" y="1862328"/>
                <a:ext cx="695220" cy="1764791"/>
              </a:xfrm>
              <a:prstGeom prst="rect">
                <a:avLst/>
              </a:prstGeom>
            </p:spPr>
          </p:pic>
          <p:pic>
            <p:nvPicPr>
              <p:cNvPr id="67" name="Picture 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9519" y="1862328"/>
                <a:ext cx="695220" cy="1764791"/>
              </a:xfrm>
              <a:prstGeom prst="rect">
                <a:avLst/>
              </a:prstGeom>
            </p:spPr>
          </p:pic>
        </p:grpSp>
        <p:pic>
          <p:nvPicPr>
            <p:cNvPr id="64" name="Picture 6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6946" y="5292579"/>
              <a:ext cx="1504312" cy="393302"/>
            </a:xfrm>
            <a:prstGeom prst="rect">
              <a:avLst/>
            </a:prstGeom>
          </p:spPr>
        </p:pic>
      </p:grpSp>
      <p:grpSp>
        <p:nvGrpSpPr>
          <p:cNvPr id="2" name="Group 1"/>
          <p:cNvGrpSpPr/>
          <p:nvPr/>
        </p:nvGrpSpPr>
        <p:grpSpPr>
          <a:xfrm>
            <a:off x="3390910" y="2603372"/>
            <a:ext cx="1768987" cy="1797736"/>
            <a:chOff x="3375828" y="2603372"/>
            <a:chExt cx="1768987" cy="1797736"/>
          </a:xfrm>
        </p:grpSpPr>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9457" y="2603372"/>
              <a:ext cx="877824" cy="438912"/>
            </a:xfrm>
            <a:prstGeom prst="rect">
              <a:avLst/>
            </a:prstGeom>
          </p:spPr>
        </p:pic>
        <p:sp>
          <p:nvSpPr>
            <p:cNvPr id="22" name="TextBox 21"/>
            <p:cNvSpPr txBox="1"/>
            <p:nvPr/>
          </p:nvSpPr>
          <p:spPr>
            <a:xfrm>
              <a:off x="3566827" y="2977207"/>
              <a:ext cx="1217948" cy="307777"/>
            </a:xfrm>
            <a:prstGeom prst="rect">
              <a:avLst/>
            </a:prstGeom>
            <a:noFill/>
          </p:spPr>
          <p:txBody>
            <a:bodyPr wrap="square" rtlCol="0">
              <a:spAutoFit/>
            </a:bodyPr>
            <a:lstStyle/>
            <a:p>
              <a:pPr algn="ctr"/>
              <a:r>
                <a:rPr lang="en-US" sz="1400" dirty="0">
                  <a:solidFill>
                    <a:srgbClr val="484848"/>
                  </a:solidFill>
                  <a:latin typeface="Arial" pitchFamily="34" charset="0"/>
                  <a:cs typeface="Arial" pitchFamily="34" charset="0"/>
                </a:rPr>
                <a:t>GPU</a:t>
              </a:r>
            </a:p>
          </p:txBody>
        </p:sp>
        <p:pic>
          <p:nvPicPr>
            <p:cNvPr id="68" name="Picture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34624" y="3356992"/>
              <a:ext cx="607490" cy="713851"/>
            </a:xfrm>
            <a:prstGeom prst="rect">
              <a:avLst/>
            </a:prstGeom>
          </p:spPr>
        </p:pic>
        <p:sp>
          <p:nvSpPr>
            <p:cNvPr id="70" name="TextBox 69"/>
            <p:cNvSpPr txBox="1"/>
            <p:nvPr/>
          </p:nvSpPr>
          <p:spPr>
            <a:xfrm>
              <a:off x="3375828" y="4093331"/>
              <a:ext cx="1768987" cy="307777"/>
            </a:xfrm>
            <a:prstGeom prst="rect">
              <a:avLst/>
            </a:prstGeom>
            <a:noFill/>
          </p:spPr>
          <p:txBody>
            <a:bodyPr wrap="square" rtlCol="0">
              <a:spAutoFit/>
            </a:bodyPr>
            <a:lstStyle/>
            <a:p>
              <a:pPr algn="ctr"/>
              <a:r>
                <a:rPr lang="en-US" sz="1400" dirty="0">
                  <a:solidFill>
                    <a:srgbClr val="484848"/>
                  </a:solidFill>
                  <a:latin typeface="Arial" pitchFamily="34" charset="0"/>
                  <a:cs typeface="Arial" pitchFamily="34" charset="0"/>
                </a:rPr>
                <a:t>Multi-core CPU</a:t>
              </a:r>
            </a:p>
          </p:txBody>
        </p:sp>
      </p:grpSp>
      <p:sp>
        <p:nvSpPr>
          <p:cNvPr id="20" name="Rectangle 19"/>
          <p:cNvSpPr/>
          <p:nvPr/>
        </p:nvSpPr>
        <p:spPr>
          <a:xfrm>
            <a:off x="3683732" y="2132857"/>
            <a:ext cx="1613854" cy="2467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74" name="Down Arrow 73"/>
          <p:cNvSpPr/>
          <p:nvPr/>
        </p:nvSpPr>
        <p:spPr>
          <a:xfrm rot="16200000">
            <a:off x="5118174" y="1944509"/>
            <a:ext cx="276168" cy="2813105"/>
          </a:xfrm>
          <a:prstGeom prst="downArrow">
            <a:avLst>
              <a:gd name="adj1" fmla="val 50000"/>
              <a:gd name="adj2" fmla="val 51259"/>
            </a:avLst>
          </a:prstGeom>
          <a:solidFill>
            <a:srgbClr val="307E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Arial" pitchFamily="34" charset="0"/>
              <a:cs typeface="Arial" pitchFamily="34" charset="0"/>
            </a:endParaRPr>
          </a:p>
        </p:txBody>
      </p:sp>
      <p:sp>
        <p:nvSpPr>
          <p:cNvPr id="33" name="TextBox 32"/>
          <p:cNvSpPr txBox="1"/>
          <p:nvPr/>
        </p:nvSpPr>
        <p:spPr>
          <a:xfrm>
            <a:off x="1894063" y="4823960"/>
            <a:ext cx="2546979" cy="307777"/>
          </a:xfrm>
          <a:prstGeom prst="rect">
            <a:avLst/>
          </a:prstGeom>
          <a:noFill/>
        </p:spPr>
        <p:txBody>
          <a:bodyPr wrap="none" rtlCol="0">
            <a:spAutoFit/>
          </a:bodyPr>
          <a:lstStyle/>
          <a:p>
            <a:r>
              <a:rPr lang="en-US" sz="1400" b="1" dirty="0">
                <a:solidFill>
                  <a:schemeClr val="accent4"/>
                </a:solidFill>
                <a:latin typeface="+mj-lt"/>
                <a:cs typeface="Arial" pitchFamily="34" charset="0"/>
              </a:rPr>
              <a:t>Parallel Computing Toolbox</a:t>
            </a:r>
          </a:p>
        </p:txBody>
      </p:sp>
      <p:grpSp>
        <p:nvGrpSpPr>
          <p:cNvPr id="25" name="Group 24"/>
          <p:cNvGrpSpPr/>
          <p:nvPr/>
        </p:nvGrpSpPr>
        <p:grpSpPr>
          <a:xfrm>
            <a:off x="9583598" y="2607855"/>
            <a:ext cx="1768987" cy="1797736"/>
            <a:chOff x="3375828" y="2603372"/>
            <a:chExt cx="1768987" cy="1797736"/>
          </a:xfrm>
        </p:grpSpPr>
        <p:pic>
          <p:nvPicPr>
            <p:cNvPr id="27" name="Picture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9457" y="2603372"/>
              <a:ext cx="877824" cy="438912"/>
            </a:xfrm>
            <a:prstGeom prst="rect">
              <a:avLst/>
            </a:prstGeom>
          </p:spPr>
        </p:pic>
        <p:sp>
          <p:nvSpPr>
            <p:cNvPr id="28" name="TextBox 27"/>
            <p:cNvSpPr txBox="1"/>
            <p:nvPr/>
          </p:nvSpPr>
          <p:spPr>
            <a:xfrm>
              <a:off x="3566827" y="2977207"/>
              <a:ext cx="1217948" cy="307777"/>
            </a:xfrm>
            <a:prstGeom prst="rect">
              <a:avLst/>
            </a:prstGeom>
            <a:noFill/>
          </p:spPr>
          <p:txBody>
            <a:bodyPr wrap="square" rtlCol="0">
              <a:spAutoFit/>
            </a:bodyPr>
            <a:lstStyle/>
            <a:p>
              <a:pPr algn="ctr"/>
              <a:r>
                <a:rPr lang="en-US" sz="1400" dirty="0">
                  <a:solidFill>
                    <a:srgbClr val="484848"/>
                  </a:solidFill>
                  <a:latin typeface="Arial" pitchFamily="34" charset="0"/>
                  <a:cs typeface="Arial" pitchFamily="34" charset="0"/>
                </a:rPr>
                <a:t>GPU</a:t>
              </a:r>
            </a:p>
          </p:txBody>
        </p:sp>
        <p:pic>
          <p:nvPicPr>
            <p:cNvPr id="29" name="Picture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34624" y="3356992"/>
              <a:ext cx="607490" cy="713851"/>
            </a:xfrm>
            <a:prstGeom prst="rect">
              <a:avLst/>
            </a:prstGeom>
          </p:spPr>
        </p:pic>
        <p:sp>
          <p:nvSpPr>
            <p:cNvPr id="30" name="TextBox 29"/>
            <p:cNvSpPr txBox="1"/>
            <p:nvPr/>
          </p:nvSpPr>
          <p:spPr>
            <a:xfrm>
              <a:off x="3375828" y="4093331"/>
              <a:ext cx="1768987" cy="307777"/>
            </a:xfrm>
            <a:prstGeom prst="rect">
              <a:avLst/>
            </a:prstGeom>
            <a:noFill/>
          </p:spPr>
          <p:txBody>
            <a:bodyPr wrap="square" rtlCol="0">
              <a:spAutoFit/>
            </a:bodyPr>
            <a:lstStyle/>
            <a:p>
              <a:pPr algn="ctr"/>
              <a:r>
                <a:rPr lang="en-US" sz="1400" dirty="0">
                  <a:solidFill>
                    <a:srgbClr val="484848"/>
                  </a:solidFill>
                  <a:latin typeface="Arial" pitchFamily="34" charset="0"/>
                  <a:cs typeface="Arial" pitchFamily="34" charset="0"/>
                </a:rPr>
                <a:t>Multi-core CPU</a:t>
              </a:r>
            </a:p>
          </p:txBody>
        </p:sp>
      </p:grpSp>
    </p:spTree>
    <p:extLst>
      <p:ext uri="{BB962C8B-B14F-4D97-AF65-F5344CB8AC3E}">
        <p14:creationId xmlns:p14="http://schemas.microsoft.com/office/powerpoint/2010/main" val="4117136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Freeform 16"/>
          <p:cNvSpPr>
            <a:spLocks/>
          </p:cNvSpPr>
          <p:nvPr/>
        </p:nvSpPr>
        <p:spPr bwMode="auto">
          <a:xfrm>
            <a:off x="5885752" y="1141400"/>
            <a:ext cx="6291167" cy="3735400"/>
          </a:xfrm>
          <a:custGeom>
            <a:avLst/>
            <a:gdLst>
              <a:gd name="T0" fmla="*/ 1889 w 3588"/>
              <a:gd name="T1" fmla="*/ 2 h 2112"/>
              <a:gd name="T2" fmla="*/ 2008 w 3588"/>
              <a:gd name="T3" fmla="*/ 26 h 2112"/>
              <a:gd name="T4" fmla="*/ 2119 w 3588"/>
              <a:gd name="T5" fmla="*/ 71 h 2112"/>
              <a:gd name="T6" fmla="*/ 2217 w 3588"/>
              <a:gd name="T7" fmla="*/ 135 h 2112"/>
              <a:gd name="T8" fmla="*/ 2303 w 3588"/>
              <a:gd name="T9" fmla="*/ 215 h 2112"/>
              <a:gd name="T10" fmla="*/ 2371 w 3588"/>
              <a:gd name="T11" fmla="*/ 310 h 2112"/>
              <a:gd name="T12" fmla="*/ 2422 w 3588"/>
              <a:gd name="T13" fmla="*/ 416 h 2112"/>
              <a:gd name="T14" fmla="*/ 2541 w 3588"/>
              <a:gd name="T15" fmla="*/ 443 h 2112"/>
              <a:gd name="T16" fmla="*/ 2650 w 3588"/>
              <a:gd name="T17" fmla="*/ 491 h 2112"/>
              <a:gd name="T18" fmla="*/ 2746 w 3588"/>
              <a:gd name="T19" fmla="*/ 557 h 2112"/>
              <a:gd name="T20" fmla="*/ 2830 w 3588"/>
              <a:gd name="T21" fmla="*/ 640 h 2112"/>
              <a:gd name="T22" fmla="*/ 2896 w 3588"/>
              <a:gd name="T23" fmla="*/ 737 h 2112"/>
              <a:gd name="T24" fmla="*/ 2944 w 3588"/>
              <a:gd name="T25" fmla="*/ 846 h 2112"/>
              <a:gd name="T26" fmla="*/ 3019 w 3588"/>
              <a:gd name="T27" fmla="*/ 848 h 2112"/>
              <a:gd name="T28" fmla="*/ 3142 w 3588"/>
              <a:gd name="T29" fmla="*/ 875 h 2112"/>
              <a:gd name="T30" fmla="*/ 3256 w 3588"/>
              <a:gd name="T31" fmla="*/ 922 h 2112"/>
              <a:gd name="T32" fmla="*/ 3357 w 3588"/>
              <a:gd name="T33" fmla="*/ 991 h 2112"/>
              <a:gd name="T34" fmla="*/ 3443 w 3588"/>
              <a:gd name="T35" fmla="*/ 1077 h 2112"/>
              <a:gd name="T36" fmla="*/ 3512 w 3588"/>
              <a:gd name="T37" fmla="*/ 1178 h 2112"/>
              <a:gd name="T38" fmla="*/ 3560 w 3588"/>
              <a:gd name="T39" fmla="*/ 1291 h 2112"/>
              <a:gd name="T40" fmla="*/ 3585 w 3588"/>
              <a:gd name="T41" fmla="*/ 1415 h 2112"/>
              <a:gd name="T42" fmla="*/ 3585 w 3588"/>
              <a:gd name="T43" fmla="*/ 1544 h 2112"/>
              <a:gd name="T44" fmla="*/ 3560 w 3588"/>
              <a:gd name="T45" fmla="*/ 1667 h 2112"/>
              <a:gd name="T46" fmla="*/ 3512 w 3588"/>
              <a:gd name="T47" fmla="*/ 1780 h 2112"/>
              <a:gd name="T48" fmla="*/ 3444 w 3588"/>
              <a:gd name="T49" fmla="*/ 1880 h 2112"/>
              <a:gd name="T50" fmla="*/ 3360 w 3588"/>
              <a:gd name="T51" fmla="*/ 1965 h 2112"/>
              <a:gd name="T52" fmla="*/ 3260 w 3588"/>
              <a:gd name="T53" fmla="*/ 2034 h 2112"/>
              <a:gd name="T54" fmla="*/ 3148 w 3588"/>
              <a:gd name="T55" fmla="*/ 2083 h 2112"/>
              <a:gd name="T56" fmla="*/ 3025 w 3588"/>
              <a:gd name="T57" fmla="*/ 2109 h 2112"/>
              <a:gd name="T58" fmla="*/ 2961 w 3588"/>
              <a:gd name="T59" fmla="*/ 2112 h 2112"/>
              <a:gd name="T60" fmla="*/ 626 w 3588"/>
              <a:gd name="T61" fmla="*/ 2112 h 2112"/>
              <a:gd name="T62" fmla="*/ 500 w 3588"/>
              <a:gd name="T63" fmla="*/ 2098 h 2112"/>
              <a:gd name="T64" fmla="*/ 382 w 3588"/>
              <a:gd name="T65" fmla="*/ 2060 h 2112"/>
              <a:gd name="T66" fmla="*/ 276 w 3588"/>
              <a:gd name="T67" fmla="*/ 2001 h 2112"/>
              <a:gd name="T68" fmla="*/ 183 w 3588"/>
              <a:gd name="T69" fmla="*/ 1924 h 2112"/>
              <a:gd name="T70" fmla="*/ 107 w 3588"/>
              <a:gd name="T71" fmla="*/ 1831 h 2112"/>
              <a:gd name="T72" fmla="*/ 49 w 3588"/>
              <a:gd name="T73" fmla="*/ 1724 h 2112"/>
              <a:gd name="T74" fmla="*/ 13 w 3588"/>
              <a:gd name="T75" fmla="*/ 1606 h 2112"/>
              <a:gd name="T76" fmla="*/ 0 w 3588"/>
              <a:gd name="T77" fmla="*/ 1479 h 2112"/>
              <a:gd name="T78" fmla="*/ 13 w 3588"/>
              <a:gd name="T79" fmla="*/ 1353 h 2112"/>
              <a:gd name="T80" fmla="*/ 49 w 3588"/>
              <a:gd name="T81" fmla="*/ 1235 h 2112"/>
              <a:gd name="T82" fmla="*/ 105 w 3588"/>
              <a:gd name="T83" fmla="*/ 1129 h 2112"/>
              <a:gd name="T84" fmla="*/ 182 w 3588"/>
              <a:gd name="T85" fmla="*/ 1035 h 2112"/>
              <a:gd name="T86" fmla="*/ 274 w 3588"/>
              <a:gd name="T87" fmla="*/ 958 h 2112"/>
              <a:gd name="T88" fmla="*/ 379 w 3588"/>
              <a:gd name="T89" fmla="*/ 900 h 2112"/>
              <a:gd name="T90" fmla="*/ 436 w 3588"/>
              <a:gd name="T91" fmla="*/ 854 h 2112"/>
              <a:gd name="T92" fmla="*/ 449 w 3588"/>
              <a:gd name="T93" fmla="*/ 726 h 2112"/>
              <a:gd name="T94" fmla="*/ 486 w 3588"/>
              <a:gd name="T95" fmla="*/ 607 h 2112"/>
              <a:gd name="T96" fmla="*/ 544 w 3588"/>
              <a:gd name="T97" fmla="*/ 500 h 2112"/>
              <a:gd name="T98" fmla="*/ 622 w 3588"/>
              <a:gd name="T99" fmla="*/ 405 h 2112"/>
              <a:gd name="T100" fmla="*/ 715 w 3588"/>
              <a:gd name="T101" fmla="*/ 328 h 2112"/>
              <a:gd name="T102" fmla="*/ 823 w 3588"/>
              <a:gd name="T103" fmla="*/ 271 h 2112"/>
              <a:gd name="T104" fmla="*/ 942 w 3588"/>
              <a:gd name="T105" fmla="*/ 234 h 2112"/>
              <a:gd name="T106" fmla="*/ 1070 w 3588"/>
              <a:gd name="T107" fmla="*/ 221 h 2112"/>
              <a:gd name="T108" fmla="*/ 1194 w 3588"/>
              <a:gd name="T109" fmla="*/ 232 h 2112"/>
              <a:gd name="T110" fmla="*/ 1309 w 3588"/>
              <a:gd name="T111" fmla="*/ 267 h 2112"/>
              <a:gd name="T112" fmla="*/ 1386 w 3588"/>
              <a:gd name="T113" fmla="*/ 177 h 2112"/>
              <a:gd name="T114" fmla="*/ 1480 w 3588"/>
              <a:gd name="T115" fmla="*/ 103 h 2112"/>
              <a:gd name="T116" fmla="*/ 1585 w 3588"/>
              <a:gd name="T117" fmla="*/ 47 h 2112"/>
              <a:gd name="T118" fmla="*/ 1702 w 3588"/>
              <a:gd name="T119" fmla="*/ 12 h 2112"/>
              <a:gd name="T120" fmla="*/ 1827 w 3588"/>
              <a:gd name="T121" fmla="*/ 0 h 2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88" h="2112">
                <a:moveTo>
                  <a:pt x="1827" y="0"/>
                </a:moveTo>
                <a:lnTo>
                  <a:pt x="1889" y="2"/>
                </a:lnTo>
                <a:lnTo>
                  <a:pt x="1949" y="12"/>
                </a:lnTo>
                <a:lnTo>
                  <a:pt x="2008" y="26"/>
                </a:lnTo>
                <a:lnTo>
                  <a:pt x="2065" y="46"/>
                </a:lnTo>
                <a:lnTo>
                  <a:pt x="2119" y="71"/>
                </a:lnTo>
                <a:lnTo>
                  <a:pt x="2169" y="100"/>
                </a:lnTo>
                <a:lnTo>
                  <a:pt x="2217" y="135"/>
                </a:lnTo>
                <a:lnTo>
                  <a:pt x="2262" y="173"/>
                </a:lnTo>
                <a:lnTo>
                  <a:pt x="2303" y="215"/>
                </a:lnTo>
                <a:lnTo>
                  <a:pt x="2339" y="261"/>
                </a:lnTo>
                <a:lnTo>
                  <a:pt x="2371" y="310"/>
                </a:lnTo>
                <a:lnTo>
                  <a:pt x="2400" y="362"/>
                </a:lnTo>
                <a:lnTo>
                  <a:pt x="2422" y="416"/>
                </a:lnTo>
                <a:lnTo>
                  <a:pt x="2482" y="427"/>
                </a:lnTo>
                <a:lnTo>
                  <a:pt x="2541" y="443"/>
                </a:lnTo>
                <a:lnTo>
                  <a:pt x="2596" y="464"/>
                </a:lnTo>
                <a:lnTo>
                  <a:pt x="2650" y="491"/>
                </a:lnTo>
                <a:lnTo>
                  <a:pt x="2700" y="521"/>
                </a:lnTo>
                <a:lnTo>
                  <a:pt x="2746" y="557"/>
                </a:lnTo>
                <a:lnTo>
                  <a:pt x="2790" y="596"/>
                </a:lnTo>
                <a:lnTo>
                  <a:pt x="2830" y="640"/>
                </a:lnTo>
                <a:lnTo>
                  <a:pt x="2865" y="687"/>
                </a:lnTo>
                <a:lnTo>
                  <a:pt x="2896" y="737"/>
                </a:lnTo>
                <a:lnTo>
                  <a:pt x="2923" y="790"/>
                </a:lnTo>
                <a:lnTo>
                  <a:pt x="2944" y="846"/>
                </a:lnTo>
                <a:lnTo>
                  <a:pt x="2954" y="845"/>
                </a:lnTo>
                <a:lnTo>
                  <a:pt x="3019" y="848"/>
                </a:lnTo>
                <a:lnTo>
                  <a:pt x="3082" y="858"/>
                </a:lnTo>
                <a:lnTo>
                  <a:pt x="3142" y="875"/>
                </a:lnTo>
                <a:lnTo>
                  <a:pt x="3201" y="895"/>
                </a:lnTo>
                <a:lnTo>
                  <a:pt x="3256" y="922"/>
                </a:lnTo>
                <a:lnTo>
                  <a:pt x="3309" y="954"/>
                </a:lnTo>
                <a:lnTo>
                  <a:pt x="3357" y="991"/>
                </a:lnTo>
                <a:lnTo>
                  <a:pt x="3402" y="1031"/>
                </a:lnTo>
                <a:lnTo>
                  <a:pt x="3443" y="1077"/>
                </a:lnTo>
                <a:lnTo>
                  <a:pt x="3479" y="1124"/>
                </a:lnTo>
                <a:lnTo>
                  <a:pt x="3512" y="1178"/>
                </a:lnTo>
                <a:lnTo>
                  <a:pt x="3538" y="1232"/>
                </a:lnTo>
                <a:lnTo>
                  <a:pt x="3560" y="1291"/>
                </a:lnTo>
                <a:lnTo>
                  <a:pt x="3575" y="1352"/>
                </a:lnTo>
                <a:lnTo>
                  <a:pt x="3585" y="1415"/>
                </a:lnTo>
                <a:lnTo>
                  <a:pt x="3588" y="1479"/>
                </a:lnTo>
                <a:lnTo>
                  <a:pt x="3585" y="1544"/>
                </a:lnTo>
                <a:lnTo>
                  <a:pt x="3575" y="1606"/>
                </a:lnTo>
                <a:lnTo>
                  <a:pt x="3560" y="1667"/>
                </a:lnTo>
                <a:lnTo>
                  <a:pt x="3539" y="1724"/>
                </a:lnTo>
                <a:lnTo>
                  <a:pt x="3512" y="1780"/>
                </a:lnTo>
                <a:lnTo>
                  <a:pt x="3481" y="1832"/>
                </a:lnTo>
                <a:lnTo>
                  <a:pt x="3444" y="1880"/>
                </a:lnTo>
                <a:lnTo>
                  <a:pt x="3404" y="1925"/>
                </a:lnTo>
                <a:lnTo>
                  <a:pt x="3360" y="1965"/>
                </a:lnTo>
                <a:lnTo>
                  <a:pt x="3312" y="2002"/>
                </a:lnTo>
                <a:lnTo>
                  <a:pt x="3260" y="2034"/>
                </a:lnTo>
                <a:lnTo>
                  <a:pt x="3205" y="2061"/>
                </a:lnTo>
                <a:lnTo>
                  <a:pt x="3148" y="2083"/>
                </a:lnTo>
                <a:lnTo>
                  <a:pt x="3087" y="2098"/>
                </a:lnTo>
                <a:lnTo>
                  <a:pt x="3025" y="2109"/>
                </a:lnTo>
                <a:lnTo>
                  <a:pt x="2961" y="2112"/>
                </a:lnTo>
                <a:lnTo>
                  <a:pt x="2961" y="2112"/>
                </a:lnTo>
                <a:lnTo>
                  <a:pt x="626" y="2112"/>
                </a:lnTo>
                <a:lnTo>
                  <a:pt x="626" y="2112"/>
                </a:lnTo>
                <a:lnTo>
                  <a:pt x="562" y="2108"/>
                </a:lnTo>
                <a:lnTo>
                  <a:pt x="500" y="2098"/>
                </a:lnTo>
                <a:lnTo>
                  <a:pt x="439" y="2082"/>
                </a:lnTo>
                <a:lnTo>
                  <a:pt x="382" y="2060"/>
                </a:lnTo>
                <a:lnTo>
                  <a:pt x="327" y="2034"/>
                </a:lnTo>
                <a:lnTo>
                  <a:pt x="276" y="2001"/>
                </a:lnTo>
                <a:lnTo>
                  <a:pt x="227" y="1965"/>
                </a:lnTo>
                <a:lnTo>
                  <a:pt x="183" y="1924"/>
                </a:lnTo>
                <a:lnTo>
                  <a:pt x="142" y="1880"/>
                </a:lnTo>
                <a:lnTo>
                  <a:pt x="107" y="1831"/>
                </a:lnTo>
                <a:lnTo>
                  <a:pt x="75" y="1778"/>
                </a:lnTo>
                <a:lnTo>
                  <a:pt x="49" y="1724"/>
                </a:lnTo>
                <a:lnTo>
                  <a:pt x="28" y="1665"/>
                </a:lnTo>
                <a:lnTo>
                  <a:pt x="13" y="1606"/>
                </a:lnTo>
                <a:lnTo>
                  <a:pt x="3" y="1544"/>
                </a:lnTo>
                <a:lnTo>
                  <a:pt x="0" y="1479"/>
                </a:lnTo>
                <a:lnTo>
                  <a:pt x="3" y="1415"/>
                </a:lnTo>
                <a:lnTo>
                  <a:pt x="13" y="1353"/>
                </a:lnTo>
                <a:lnTo>
                  <a:pt x="28" y="1293"/>
                </a:lnTo>
                <a:lnTo>
                  <a:pt x="49" y="1235"/>
                </a:lnTo>
                <a:lnTo>
                  <a:pt x="75" y="1180"/>
                </a:lnTo>
                <a:lnTo>
                  <a:pt x="105" y="1129"/>
                </a:lnTo>
                <a:lnTo>
                  <a:pt x="141" y="1080"/>
                </a:lnTo>
                <a:lnTo>
                  <a:pt x="182" y="1035"/>
                </a:lnTo>
                <a:lnTo>
                  <a:pt x="226" y="994"/>
                </a:lnTo>
                <a:lnTo>
                  <a:pt x="274" y="958"/>
                </a:lnTo>
                <a:lnTo>
                  <a:pt x="325" y="926"/>
                </a:lnTo>
                <a:lnTo>
                  <a:pt x="379" y="900"/>
                </a:lnTo>
                <a:lnTo>
                  <a:pt x="436" y="877"/>
                </a:lnTo>
                <a:lnTo>
                  <a:pt x="436" y="854"/>
                </a:lnTo>
                <a:lnTo>
                  <a:pt x="439" y="789"/>
                </a:lnTo>
                <a:lnTo>
                  <a:pt x="449" y="726"/>
                </a:lnTo>
                <a:lnTo>
                  <a:pt x="464" y="665"/>
                </a:lnTo>
                <a:lnTo>
                  <a:pt x="486" y="607"/>
                </a:lnTo>
                <a:lnTo>
                  <a:pt x="512" y="552"/>
                </a:lnTo>
                <a:lnTo>
                  <a:pt x="544" y="500"/>
                </a:lnTo>
                <a:lnTo>
                  <a:pt x="581" y="451"/>
                </a:lnTo>
                <a:lnTo>
                  <a:pt x="622" y="405"/>
                </a:lnTo>
                <a:lnTo>
                  <a:pt x="666" y="365"/>
                </a:lnTo>
                <a:lnTo>
                  <a:pt x="715" y="328"/>
                </a:lnTo>
                <a:lnTo>
                  <a:pt x="768" y="297"/>
                </a:lnTo>
                <a:lnTo>
                  <a:pt x="823" y="271"/>
                </a:lnTo>
                <a:lnTo>
                  <a:pt x="881" y="249"/>
                </a:lnTo>
                <a:lnTo>
                  <a:pt x="942" y="234"/>
                </a:lnTo>
                <a:lnTo>
                  <a:pt x="1005" y="224"/>
                </a:lnTo>
                <a:lnTo>
                  <a:pt x="1070" y="221"/>
                </a:lnTo>
                <a:lnTo>
                  <a:pt x="1133" y="224"/>
                </a:lnTo>
                <a:lnTo>
                  <a:pt x="1194" y="232"/>
                </a:lnTo>
                <a:lnTo>
                  <a:pt x="1253" y="247"/>
                </a:lnTo>
                <a:lnTo>
                  <a:pt x="1309" y="267"/>
                </a:lnTo>
                <a:lnTo>
                  <a:pt x="1346" y="221"/>
                </a:lnTo>
                <a:lnTo>
                  <a:pt x="1386" y="177"/>
                </a:lnTo>
                <a:lnTo>
                  <a:pt x="1431" y="138"/>
                </a:lnTo>
                <a:lnTo>
                  <a:pt x="1480" y="103"/>
                </a:lnTo>
                <a:lnTo>
                  <a:pt x="1531" y="73"/>
                </a:lnTo>
                <a:lnTo>
                  <a:pt x="1585" y="47"/>
                </a:lnTo>
                <a:lnTo>
                  <a:pt x="1643" y="27"/>
                </a:lnTo>
                <a:lnTo>
                  <a:pt x="1702" y="12"/>
                </a:lnTo>
                <a:lnTo>
                  <a:pt x="1764" y="3"/>
                </a:lnTo>
                <a:lnTo>
                  <a:pt x="1827" y="0"/>
                </a:lnTo>
                <a:close/>
              </a:path>
            </a:pathLst>
          </a:custGeom>
          <a:solidFill>
            <a:schemeClr val="tx2">
              <a:lumMod val="20000"/>
              <a:lumOff val="80000"/>
            </a:schemeClr>
          </a:solidFill>
          <a:ln w="1905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Rectangle 8"/>
          <p:cNvSpPr/>
          <p:nvPr/>
        </p:nvSpPr>
        <p:spPr>
          <a:xfrm>
            <a:off x="6695737" y="2475376"/>
            <a:ext cx="4670394" cy="220175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4" name="Group 3"/>
          <p:cNvGrpSpPr/>
          <p:nvPr/>
        </p:nvGrpSpPr>
        <p:grpSpPr>
          <a:xfrm>
            <a:off x="4676476" y="2075445"/>
            <a:ext cx="6880713" cy="2838331"/>
            <a:chOff x="4604311" y="1905000"/>
            <a:chExt cx="6880713" cy="2838331"/>
          </a:xfrm>
        </p:grpSpPr>
        <p:sp>
          <p:nvSpPr>
            <p:cNvPr id="144" name="Isosceles Triangle 143"/>
            <p:cNvSpPr/>
            <p:nvPr/>
          </p:nvSpPr>
          <p:spPr>
            <a:xfrm rot="16200000">
              <a:off x="4509509" y="2399734"/>
              <a:ext cx="2245540" cy="2055936"/>
            </a:xfrm>
            <a:prstGeom prst="triangle">
              <a:avLst>
                <a:gd name="adj" fmla="val 44754"/>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3" name="Group 2"/>
            <p:cNvGrpSpPr/>
            <p:nvPr/>
          </p:nvGrpSpPr>
          <p:grpSpPr>
            <a:xfrm>
              <a:off x="6448336" y="1905000"/>
              <a:ext cx="5036688" cy="2838331"/>
              <a:chOff x="6448336" y="1905000"/>
              <a:chExt cx="5036688" cy="2838331"/>
            </a:xfrm>
          </p:grpSpPr>
          <p:grpSp>
            <p:nvGrpSpPr>
              <p:cNvPr id="13" name="Group 12"/>
              <p:cNvGrpSpPr/>
              <p:nvPr/>
            </p:nvGrpSpPr>
            <p:grpSpPr>
              <a:xfrm>
                <a:off x="6448336" y="1905000"/>
                <a:ext cx="5036688" cy="2838331"/>
                <a:chOff x="7156662" y="1733669"/>
                <a:chExt cx="4857559" cy="2838331"/>
              </a:xfrm>
            </p:grpSpPr>
            <p:sp>
              <p:nvSpPr>
                <p:cNvPr id="117" name="Rectangle: Rounded Corners 116"/>
                <p:cNvSpPr/>
                <p:nvPr/>
              </p:nvSpPr>
              <p:spPr>
                <a:xfrm>
                  <a:off x="7156662" y="1897290"/>
                  <a:ext cx="4857559" cy="2674710"/>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118" name="TextBox 117"/>
                <p:cNvSpPr txBox="1"/>
                <p:nvPr/>
              </p:nvSpPr>
              <p:spPr>
                <a:xfrm>
                  <a:off x="8822766" y="1733669"/>
                  <a:ext cx="1525351" cy="307328"/>
                </a:xfrm>
                <a:prstGeom prst="rect">
                  <a:avLst/>
                </a:prstGeom>
                <a:solidFill>
                  <a:schemeClr val="tx2"/>
                </a:solidFill>
                <a:ln>
                  <a:solidFill>
                    <a:schemeClr val="tx2"/>
                  </a:solidFill>
                </a:ln>
              </p:spPr>
              <p:txBody>
                <a:bodyPr wrap="square" rtlCol="0">
                  <a:spAutoFit/>
                </a:bodyPr>
                <a:lstStyle/>
                <a:p>
                  <a:pPr algn="ctr" eaLnBrk="0" fontAlgn="base" hangingPunct="0">
                    <a:spcBef>
                      <a:spcPct val="0"/>
                    </a:spcBef>
                    <a:spcAft>
                      <a:spcPct val="0"/>
                    </a:spcAft>
                  </a:pPr>
                  <a:r>
                    <a:rPr lang="en-US" sz="1397" b="1" dirty="0">
                      <a:solidFill>
                        <a:srgbClr val="FFFFFF"/>
                      </a:solidFill>
                    </a:rPr>
                    <a:t>Cluster</a:t>
                  </a:r>
                </a:p>
              </p:txBody>
            </p:sp>
          </p:grpSp>
          <p:pic>
            <p:nvPicPr>
              <p:cNvPr id="2" name="Picture 1"/>
              <p:cNvPicPr>
                <a:picLocks noChangeAspect="1"/>
              </p:cNvPicPr>
              <p:nvPr/>
            </p:nvPicPr>
            <p:blipFill>
              <a:blip r:embed="rId4"/>
              <a:stretch>
                <a:fillRect/>
              </a:stretch>
            </p:blipFill>
            <p:spPr>
              <a:xfrm>
                <a:off x="6557235" y="2304932"/>
                <a:ext cx="3214129" cy="2240151"/>
              </a:xfrm>
              <a:prstGeom prst="rect">
                <a:avLst/>
              </a:prstGeom>
            </p:spPr>
          </p:pic>
          <p:pic>
            <p:nvPicPr>
              <p:cNvPr id="45" name="Picture 44">
                <a:extLst>
                  <a:ext uri="{FF2B5EF4-FFF2-40B4-BE49-F238E27FC236}">
                    <a16:creationId xmlns:a16="http://schemas.microsoft.com/office/drawing/2014/main" id="{A599F139-25DD-4BF2-8241-3C842239CAA1}"/>
                  </a:ext>
                </a:extLst>
              </p:cNvPr>
              <p:cNvPicPr>
                <a:picLocks noChangeAspect="1"/>
              </p:cNvPicPr>
              <p:nvPr/>
            </p:nvPicPr>
            <p:blipFill rotWithShape="1">
              <a:blip r:embed="rId4"/>
              <a:srcRect r="50214"/>
              <a:stretch/>
            </p:blipFill>
            <p:spPr>
              <a:xfrm>
                <a:off x="9842200" y="2304932"/>
                <a:ext cx="1600200" cy="2240151"/>
              </a:xfrm>
              <a:prstGeom prst="rect">
                <a:avLst/>
              </a:prstGeom>
            </p:spPr>
          </p:pic>
        </p:grpSp>
      </p:grpSp>
      <p:sp>
        <p:nvSpPr>
          <p:cNvPr id="43" name="Title 1"/>
          <p:cNvSpPr>
            <a:spLocks noGrp="1"/>
          </p:cNvSpPr>
          <p:nvPr>
            <p:ph type="title"/>
          </p:nvPr>
        </p:nvSpPr>
        <p:spPr/>
        <p:txBody>
          <a:bodyPr/>
          <a:lstStyle/>
          <a:p>
            <a:r>
              <a:rPr lang="en-GB" dirty="0"/>
              <a:t>Parallel Computing Paradigm</a:t>
            </a:r>
            <a:br>
              <a:rPr lang="en-GB" dirty="0"/>
            </a:br>
            <a:r>
              <a:rPr lang="en-GB" sz="2400" dirty="0">
                <a:solidFill>
                  <a:schemeClr val="accent4">
                    <a:lumMod val="75000"/>
                  </a:schemeClr>
                </a:solidFill>
              </a:rPr>
              <a:t>Clusters and Clouds</a:t>
            </a:r>
            <a:endParaRPr lang="en-GB" sz="2000" dirty="0">
              <a:solidFill>
                <a:schemeClr val="accent4">
                  <a:lumMod val="75000"/>
                </a:schemeClr>
              </a:solidFill>
            </a:endParaRPr>
          </a:p>
        </p:txBody>
      </p:sp>
      <p:grpSp>
        <p:nvGrpSpPr>
          <p:cNvPr id="8" name="Group 7"/>
          <p:cNvGrpSpPr/>
          <p:nvPr/>
        </p:nvGrpSpPr>
        <p:grpSpPr>
          <a:xfrm>
            <a:off x="1160889" y="2036370"/>
            <a:ext cx="3921970" cy="2840430"/>
            <a:chOff x="1145808" y="2036370"/>
            <a:chExt cx="3921970" cy="2840430"/>
          </a:xfrm>
        </p:grpSpPr>
        <p:pic>
          <p:nvPicPr>
            <p:cNvPr id="32" name="Picture 31"/>
            <p:cNvPicPr>
              <a:picLocks noChangeAspect="1"/>
            </p:cNvPicPr>
            <p:nvPr/>
          </p:nvPicPr>
          <p:blipFill>
            <a:blip r:embed="rId5"/>
            <a:stretch>
              <a:fillRect/>
            </a:stretch>
          </p:blipFill>
          <p:spPr>
            <a:xfrm>
              <a:off x="2705494" y="2839861"/>
              <a:ext cx="2362284" cy="2036939"/>
            </a:xfrm>
            <a:prstGeom prst="rect">
              <a:avLst/>
            </a:prstGeom>
          </p:spPr>
        </p:pic>
        <p:pic>
          <p:nvPicPr>
            <p:cNvPr id="44" name="Picture 43"/>
            <p:cNvPicPr>
              <a:picLocks noChangeAspect="1"/>
            </p:cNvPicPr>
            <p:nvPr/>
          </p:nvPicPr>
          <p:blipFill>
            <a:blip r:embed="rId6"/>
            <a:stretch>
              <a:fillRect/>
            </a:stretch>
          </p:blipFill>
          <p:spPr>
            <a:xfrm>
              <a:off x="1145808" y="2036370"/>
              <a:ext cx="2077946" cy="1607425"/>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
          <p:nvSpPr>
            <p:cNvPr id="146" name="Rectangle: Rounded Corners 145"/>
            <p:cNvSpPr/>
            <p:nvPr/>
          </p:nvSpPr>
          <p:spPr>
            <a:xfrm>
              <a:off x="2118519" y="2426630"/>
              <a:ext cx="838200" cy="30480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grpSp>
        <p:nvGrpSpPr>
          <p:cNvPr id="11" name="Group 10">
            <a:extLst>
              <a:ext uri="{FF2B5EF4-FFF2-40B4-BE49-F238E27FC236}">
                <a16:creationId xmlns:a16="http://schemas.microsoft.com/office/drawing/2014/main" id="{8ABCD5CD-1305-4BF5-9DC0-4C072363FD8E}"/>
              </a:ext>
            </a:extLst>
          </p:cNvPr>
          <p:cNvGrpSpPr/>
          <p:nvPr/>
        </p:nvGrpSpPr>
        <p:grpSpPr>
          <a:xfrm>
            <a:off x="6776584" y="2571753"/>
            <a:ext cx="4553221" cy="2030448"/>
            <a:chOff x="3255295" y="5411447"/>
            <a:chExt cx="4553221" cy="2030448"/>
          </a:xfrm>
        </p:grpSpPr>
        <p:sp>
          <p:nvSpPr>
            <p:cNvPr id="5" name="Rectangle 4">
              <a:extLst>
                <a:ext uri="{FF2B5EF4-FFF2-40B4-BE49-F238E27FC236}">
                  <a16:creationId xmlns:a16="http://schemas.microsoft.com/office/drawing/2014/main" id="{685B23A8-0C0C-4621-9854-DA244D1207ED}"/>
                </a:ext>
              </a:extLst>
            </p:cNvPr>
            <p:cNvSpPr/>
            <p:nvPr/>
          </p:nvSpPr>
          <p:spPr>
            <a:xfrm>
              <a:off x="3323035" y="5427183"/>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46" name="Rectangle 45">
              <a:extLst>
                <a:ext uri="{FF2B5EF4-FFF2-40B4-BE49-F238E27FC236}">
                  <a16:creationId xmlns:a16="http://schemas.microsoft.com/office/drawing/2014/main" id="{4795D9DC-3F2D-47A7-8EFF-AE58D9844428}"/>
                </a:ext>
              </a:extLst>
            </p:cNvPr>
            <p:cNvSpPr/>
            <p:nvPr/>
          </p:nvSpPr>
          <p:spPr>
            <a:xfrm>
              <a:off x="4016029" y="5436730"/>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47" name="Rectangle 46">
              <a:extLst>
                <a:ext uri="{FF2B5EF4-FFF2-40B4-BE49-F238E27FC236}">
                  <a16:creationId xmlns:a16="http://schemas.microsoft.com/office/drawing/2014/main" id="{6A270E58-8645-4FA8-AAB7-D817477D11B3}"/>
                </a:ext>
              </a:extLst>
            </p:cNvPr>
            <p:cNvSpPr/>
            <p:nvPr/>
          </p:nvSpPr>
          <p:spPr>
            <a:xfrm>
              <a:off x="4915932" y="5438154"/>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48" name="Rectangle 47">
              <a:extLst>
                <a:ext uri="{FF2B5EF4-FFF2-40B4-BE49-F238E27FC236}">
                  <a16:creationId xmlns:a16="http://schemas.microsoft.com/office/drawing/2014/main" id="{15BCB47B-7B39-4C75-A912-831AB4650346}"/>
                </a:ext>
              </a:extLst>
            </p:cNvPr>
            <p:cNvSpPr/>
            <p:nvPr/>
          </p:nvSpPr>
          <p:spPr>
            <a:xfrm>
              <a:off x="5720124" y="5444404"/>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49" name="Rectangle 48">
              <a:extLst>
                <a:ext uri="{FF2B5EF4-FFF2-40B4-BE49-F238E27FC236}">
                  <a16:creationId xmlns:a16="http://schemas.microsoft.com/office/drawing/2014/main" id="{49FE081A-31D4-4CD4-9EC2-C7DED1C34DB0}"/>
                </a:ext>
              </a:extLst>
            </p:cNvPr>
            <p:cNvSpPr/>
            <p:nvPr/>
          </p:nvSpPr>
          <p:spPr>
            <a:xfrm>
              <a:off x="6524315" y="5450654"/>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0" name="Rectangle 49">
              <a:extLst>
                <a:ext uri="{FF2B5EF4-FFF2-40B4-BE49-F238E27FC236}">
                  <a16:creationId xmlns:a16="http://schemas.microsoft.com/office/drawing/2014/main" id="{3BEC99BC-2D8F-4102-AA1B-71E82183C5CF}"/>
                </a:ext>
              </a:extLst>
            </p:cNvPr>
            <p:cNvSpPr/>
            <p:nvPr/>
          </p:nvSpPr>
          <p:spPr>
            <a:xfrm>
              <a:off x="7340395" y="5444404"/>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1" name="Rectangle 50">
              <a:extLst>
                <a:ext uri="{FF2B5EF4-FFF2-40B4-BE49-F238E27FC236}">
                  <a16:creationId xmlns:a16="http://schemas.microsoft.com/office/drawing/2014/main" id="{F0EA3458-C463-40AB-99A8-36429C74CDF7}"/>
                </a:ext>
              </a:extLst>
            </p:cNvPr>
            <p:cNvSpPr/>
            <p:nvPr/>
          </p:nvSpPr>
          <p:spPr>
            <a:xfrm>
              <a:off x="7369320" y="5975518"/>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2" name="Rectangle 51">
              <a:extLst>
                <a:ext uri="{FF2B5EF4-FFF2-40B4-BE49-F238E27FC236}">
                  <a16:creationId xmlns:a16="http://schemas.microsoft.com/office/drawing/2014/main" id="{8A0C3D26-D3B3-4E10-BF1F-CB61BC94B107}"/>
                </a:ext>
              </a:extLst>
            </p:cNvPr>
            <p:cNvSpPr/>
            <p:nvPr/>
          </p:nvSpPr>
          <p:spPr>
            <a:xfrm>
              <a:off x="6545041" y="5982405"/>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3" name="Rectangle 52">
              <a:extLst>
                <a:ext uri="{FF2B5EF4-FFF2-40B4-BE49-F238E27FC236}">
                  <a16:creationId xmlns:a16="http://schemas.microsoft.com/office/drawing/2014/main" id="{E420D405-E2AF-4828-8487-869E1A5FAAB8}"/>
                </a:ext>
              </a:extLst>
            </p:cNvPr>
            <p:cNvSpPr/>
            <p:nvPr/>
          </p:nvSpPr>
          <p:spPr>
            <a:xfrm>
              <a:off x="5704180" y="5995239"/>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4" name="Rectangle 53">
              <a:extLst>
                <a:ext uri="{FF2B5EF4-FFF2-40B4-BE49-F238E27FC236}">
                  <a16:creationId xmlns:a16="http://schemas.microsoft.com/office/drawing/2014/main" id="{EC1CE78E-6578-4ED8-B2F5-7D8147B438F0}"/>
                </a:ext>
              </a:extLst>
            </p:cNvPr>
            <p:cNvSpPr/>
            <p:nvPr/>
          </p:nvSpPr>
          <p:spPr>
            <a:xfrm>
              <a:off x="4915932" y="5991623"/>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5" name="Rectangle 54">
              <a:extLst>
                <a:ext uri="{FF2B5EF4-FFF2-40B4-BE49-F238E27FC236}">
                  <a16:creationId xmlns:a16="http://schemas.microsoft.com/office/drawing/2014/main" id="{D8B2DF34-C47B-448D-B21A-C5F06E58DCF2}"/>
                </a:ext>
              </a:extLst>
            </p:cNvPr>
            <p:cNvSpPr/>
            <p:nvPr/>
          </p:nvSpPr>
          <p:spPr>
            <a:xfrm>
              <a:off x="4034365" y="5999108"/>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6" name="Rectangle 55">
              <a:extLst>
                <a:ext uri="{FF2B5EF4-FFF2-40B4-BE49-F238E27FC236}">
                  <a16:creationId xmlns:a16="http://schemas.microsoft.com/office/drawing/2014/main" id="{E0E9FCAA-ED48-4490-ABBB-C8A9BD90C5E9}"/>
                </a:ext>
              </a:extLst>
            </p:cNvPr>
            <p:cNvSpPr/>
            <p:nvPr/>
          </p:nvSpPr>
          <p:spPr>
            <a:xfrm>
              <a:off x="3279723" y="6018038"/>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7" name="Rectangle 56">
              <a:extLst>
                <a:ext uri="{FF2B5EF4-FFF2-40B4-BE49-F238E27FC236}">
                  <a16:creationId xmlns:a16="http://schemas.microsoft.com/office/drawing/2014/main" id="{25AFDCDD-94C9-42B5-A37D-868BC69DDB5B}"/>
                </a:ext>
              </a:extLst>
            </p:cNvPr>
            <p:cNvSpPr/>
            <p:nvPr/>
          </p:nvSpPr>
          <p:spPr>
            <a:xfrm>
              <a:off x="3323035" y="6590366"/>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8" name="Rectangle 57">
              <a:extLst>
                <a:ext uri="{FF2B5EF4-FFF2-40B4-BE49-F238E27FC236}">
                  <a16:creationId xmlns:a16="http://schemas.microsoft.com/office/drawing/2014/main" id="{67709D7E-D0E5-429C-AA96-F72141F7A817}"/>
                </a:ext>
              </a:extLst>
            </p:cNvPr>
            <p:cNvSpPr/>
            <p:nvPr/>
          </p:nvSpPr>
          <p:spPr>
            <a:xfrm>
              <a:off x="3255295" y="7174261"/>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59" name="Rectangle 58">
              <a:extLst>
                <a:ext uri="{FF2B5EF4-FFF2-40B4-BE49-F238E27FC236}">
                  <a16:creationId xmlns:a16="http://schemas.microsoft.com/office/drawing/2014/main" id="{3A16CE6F-2DD6-4454-A18C-030D7C5D5AD2}"/>
                </a:ext>
              </a:extLst>
            </p:cNvPr>
            <p:cNvSpPr/>
            <p:nvPr/>
          </p:nvSpPr>
          <p:spPr>
            <a:xfrm>
              <a:off x="4058188" y="7174261"/>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0" name="Rectangle 59">
              <a:extLst>
                <a:ext uri="{FF2B5EF4-FFF2-40B4-BE49-F238E27FC236}">
                  <a16:creationId xmlns:a16="http://schemas.microsoft.com/office/drawing/2014/main" id="{D785F79A-C8B6-48CB-8AAA-756FD7C879CF}"/>
                </a:ext>
              </a:extLst>
            </p:cNvPr>
            <p:cNvSpPr/>
            <p:nvPr/>
          </p:nvSpPr>
          <p:spPr>
            <a:xfrm>
              <a:off x="4016029" y="6585860"/>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1" name="Rectangle 60">
              <a:extLst>
                <a:ext uri="{FF2B5EF4-FFF2-40B4-BE49-F238E27FC236}">
                  <a16:creationId xmlns:a16="http://schemas.microsoft.com/office/drawing/2014/main" id="{A371416F-FD63-4992-AE89-33396A25AEFC}"/>
                </a:ext>
              </a:extLst>
            </p:cNvPr>
            <p:cNvSpPr/>
            <p:nvPr/>
          </p:nvSpPr>
          <p:spPr>
            <a:xfrm>
              <a:off x="4915932" y="6585860"/>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2" name="Rectangle 61">
              <a:extLst>
                <a:ext uri="{FF2B5EF4-FFF2-40B4-BE49-F238E27FC236}">
                  <a16:creationId xmlns:a16="http://schemas.microsoft.com/office/drawing/2014/main" id="{FE0F9614-2C15-4B1C-8BC5-177647B4D5D3}"/>
                </a:ext>
              </a:extLst>
            </p:cNvPr>
            <p:cNvSpPr/>
            <p:nvPr/>
          </p:nvSpPr>
          <p:spPr>
            <a:xfrm>
              <a:off x="5720124" y="6585860"/>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3" name="Rectangle 62">
              <a:extLst>
                <a:ext uri="{FF2B5EF4-FFF2-40B4-BE49-F238E27FC236}">
                  <a16:creationId xmlns:a16="http://schemas.microsoft.com/office/drawing/2014/main" id="{8714848C-0F07-4C5A-B512-E8CA755D735B}"/>
                </a:ext>
              </a:extLst>
            </p:cNvPr>
            <p:cNvSpPr/>
            <p:nvPr/>
          </p:nvSpPr>
          <p:spPr>
            <a:xfrm>
              <a:off x="6524315" y="6585860"/>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4" name="Rectangle 63">
              <a:extLst>
                <a:ext uri="{FF2B5EF4-FFF2-40B4-BE49-F238E27FC236}">
                  <a16:creationId xmlns:a16="http://schemas.microsoft.com/office/drawing/2014/main" id="{825955CC-CBFC-4C90-8F69-1EEE30215BC7}"/>
                </a:ext>
              </a:extLst>
            </p:cNvPr>
            <p:cNvSpPr/>
            <p:nvPr/>
          </p:nvSpPr>
          <p:spPr>
            <a:xfrm>
              <a:off x="7388004" y="6584289"/>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5" name="Rectangle 64">
              <a:extLst>
                <a:ext uri="{FF2B5EF4-FFF2-40B4-BE49-F238E27FC236}">
                  <a16:creationId xmlns:a16="http://schemas.microsoft.com/office/drawing/2014/main" id="{993B5C8B-F771-4502-888F-E744F1A36585}"/>
                </a:ext>
              </a:extLst>
            </p:cNvPr>
            <p:cNvSpPr/>
            <p:nvPr/>
          </p:nvSpPr>
          <p:spPr>
            <a:xfrm>
              <a:off x="4952354" y="7143893"/>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6" name="Rectangle 65">
              <a:extLst>
                <a:ext uri="{FF2B5EF4-FFF2-40B4-BE49-F238E27FC236}">
                  <a16:creationId xmlns:a16="http://schemas.microsoft.com/office/drawing/2014/main" id="{02FE9926-3636-426E-BABE-BA9AEA2841AC}"/>
                </a:ext>
              </a:extLst>
            </p:cNvPr>
            <p:cNvSpPr/>
            <p:nvPr/>
          </p:nvSpPr>
          <p:spPr>
            <a:xfrm>
              <a:off x="5755247" y="7160526"/>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7" name="Rectangle 66">
              <a:extLst>
                <a:ext uri="{FF2B5EF4-FFF2-40B4-BE49-F238E27FC236}">
                  <a16:creationId xmlns:a16="http://schemas.microsoft.com/office/drawing/2014/main" id="{67B4D2B7-04EE-4DB4-9FF8-A3AAAAC3E4CA}"/>
                </a:ext>
              </a:extLst>
            </p:cNvPr>
            <p:cNvSpPr/>
            <p:nvPr/>
          </p:nvSpPr>
          <p:spPr>
            <a:xfrm>
              <a:off x="6577205" y="7170315"/>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8" name="Rectangle 67">
              <a:extLst>
                <a:ext uri="{FF2B5EF4-FFF2-40B4-BE49-F238E27FC236}">
                  <a16:creationId xmlns:a16="http://schemas.microsoft.com/office/drawing/2014/main" id="{775C55CA-8AA3-46A8-88AC-3CD84AE81D89}"/>
                </a:ext>
              </a:extLst>
            </p:cNvPr>
            <p:cNvSpPr/>
            <p:nvPr/>
          </p:nvSpPr>
          <p:spPr>
            <a:xfrm>
              <a:off x="7352384" y="7156376"/>
              <a:ext cx="420512" cy="2676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7" name="Group 6"/>
            <p:cNvGrpSpPr/>
            <p:nvPr/>
          </p:nvGrpSpPr>
          <p:grpSpPr>
            <a:xfrm>
              <a:off x="3305486" y="5411447"/>
              <a:ext cx="4450825" cy="2015157"/>
              <a:chOff x="3290405" y="5411446"/>
              <a:chExt cx="4450825" cy="2015157"/>
            </a:xfrm>
          </p:grpSpPr>
          <p:pic>
            <p:nvPicPr>
              <p:cNvPr id="90" name="Picture 89" descr="L-Membrane_CMYK_Master_Smal.gif"/>
              <p:cNvPicPr>
                <a:picLocks noChangeAspect="1"/>
              </p:cNvPicPr>
              <p:nvPr/>
            </p:nvPicPr>
            <p:blipFill>
              <a:blip r:embed="rId7" cstate="print"/>
              <a:stretch>
                <a:fillRect/>
              </a:stretch>
            </p:blipFill>
            <p:spPr>
              <a:xfrm>
                <a:off x="3290405" y="5411446"/>
                <a:ext cx="351720" cy="351680"/>
              </a:xfrm>
              <a:prstGeom prst="rect">
                <a:avLst/>
              </a:prstGeom>
            </p:spPr>
          </p:pic>
          <p:pic>
            <p:nvPicPr>
              <p:cNvPr id="93" name="Picture 92" descr="L-Membrane_CMYK_Master_Smal.gif"/>
              <p:cNvPicPr>
                <a:picLocks noChangeAspect="1"/>
              </p:cNvPicPr>
              <p:nvPr/>
            </p:nvPicPr>
            <p:blipFill>
              <a:blip r:embed="rId7" cstate="print"/>
              <a:stretch>
                <a:fillRect/>
              </a:stretch>
            </p:blipFill>
            <p:spPr>
              <a:xfrm>
                <a:off x="4035350" y="5411446"/>
                <a:ext cx="351720" cy="351680"/>
              </a:xfrm>
              <a:prstGeom prst="rect">
                <a:avLst/>
              </a:prstGeom>
            </p:spPr>
          </p:pic>
          <p:pic>
            <p:nvPicPr>
              <p:cNvPr id="96" name="Picture 95" descr="L-Membrane_CMYK_Master_Smal.gif"/>
              <p:cNvPicPr>
                <a:picLocks noChangeAspect="1"/>
              </p:cNvPicPr>
              <p:nvPr/>
            </p:nvPicPr>
            <p:blipFill>
              <a:blip r:embed="rId7" cstate="print"/>
              <a:stretch>
                <a:fillRect/>
              </a:stretch>
            </p:blipFill>
            <p:spPr>
              <a:xfrm>
                <a:off x="4924215" y="5411446"/>
                <a:ext cx="351720" cy="351680"/>
              </a:xfrm>
              <a:prstGeom prst="rect">
                <a:avLst/>
              </a:prstGeom>
            </p:spPr>
          </p:pic>
          <p:pic>
            <p:nvPicPr>
              <p:cNvPr id="99" name="Picture 98" descr="L-Membrane_CMYK_Master_Smal.gif"/>
              <p:cNvPicPr>
                <a:picLocks noChangeAspect="1"/>
              </p:cNvPicPr>
              <p:nvPr/>
            </p:nvPicPr>
            <p:blipFill>
              <a:blip r:embed="rId7" cstate="print"/>
              <a:stretch>
                <a:fillRect/>
              </a:stretch>
            </p:blipFill>
            <p:spPr>
              <a:xfrm>
                <a:off x="5676806" y="5411446"/>
                <a:ext cx="351720" cy="319709"/>
              </a:xfrm>
              <a:prstGeom prst="rect">
                <a:avLst/>
              </a:prstGeom>
            </p:spPr>
          </p:pic>
          <p:pic>
            <p:nvPicPr>
              <p:cNvPr id="102" name="Picture 101" descr="L-Membrane_CMYK_Master_Smal.gif"/>
              <p:cNvPicPr>
                <a:picLocks noChangeAspect="1"/>
              </p:cNvPicPr>
              <p:nvPr/>
            </p:nvPicPr>
            <p:blipFill>
              <a:blip r:embed="rId7" cstate="print"/>
              <a:stretch>
                <a:fillRect/>
              </a:stretch>
            </p:blipFill>
            <p:spPr>
              <a:xfrm>
                <a:off x="6565604" y="5411446"/>
                <a:ext cx="351720" cy="319709"/>
              </a:xfrm>
              <a:prstGeom prst="rect">
                <a:avLst/>
              </a:prstGeom>
            </p:spPr>
          </p:pic>
          <p:pic>
            <p:nvPicPr>
              <p:cNvPr id="105" name="Picture 104" descr="L-Membrane_CMYK_Master_Smal.gif"/>
              <p:cNvPicPr>
                <a:picLocks noChangeAspect="1"/>
              </p:cNvPicPr>
              <p:nvPr/>
            </p:nvPicPr>
            <p:blipFill>
              <a:blip r:embed="rId7" cstate="print"/>
              <a:stretch>
                <a:fillRect/>
              </a:stretch>
            </p:blipFill>
            <p:spPr>
              <a:xfrm>
                <a:off x="7389510" y="5411446"/>
                <a:ext cx="351720" cy="319709"/>
              </a:xfrm>
              <a:prstGeom prst="rect">
                <a:avLst/>
              </a:prstGeom>
            </p:spPr>
          </p:pic>
          <p:pic>
            <p:nvPicPr>
              <p:cNvPr id="108" name="Picture 107" descr="L-Membrane_CMYK_Master_Smal.gif"/>
              <p:cNvPicPr>
                <a:picLocks noChangeAspect="1"/>
              </p:cNvPicPr>
              <p:nvPr/>
            </p:nvPicPr>
            <p:blipFill>
              <a:blip r:embed="rId7" cstate="print"/>
              <a:stretch>
                <a:fillRect/>
              </a:stretch>
            </p:blipFill>
            <p:spPr>
              <a:xfrm>
                <a:off x="3290405" y="5963893"/>
                <a:ext cx="351720" cy="319709"/>
              </a:xfrm>
              <a:prstGeom prst="rect">
                <a:avLst/>
              </a:prstGeom>
            </p:spPr>
          </p:pic>
          <p:pic>
            <p:nvPicPr>
              <p:cNvPr id="111" name="Picture 110" descr="L-Membrane_CMYK_Master_Smal.gif"/>
              <p:cNvPicPr>
                <a:picLocks noChangeAspect="1"/>
              </p:cNvPicPr>
              <p:nvPr/>
            </p:nvPicPr>
            <p:blipFill>
              <a:blip r:embed="rId7" cstate="print"/>
              <a:stretch>
                <a:fillRect/>
              </a:stretch>
            </p:blipFill>
            <p:spPr>
              <a:xfrm>
                <a:off x="4035350" y="5963893"/>
                <a:ext cx="351720" cy="319709"/>
              </a:xfrm>
              <a:prstGeom prst="rect">
                <a:avLst/>
              </a:prstGeom>
            </p:spPr>
          </p:pic>
          <p:pic>
            <p:nvPicPr>
              <p:cNvPr id="114" name="Picture 113" descr="L-Membrane_CMYK_Master_Smal.gif"/>
              <p:cNvPicPr>
                <a:picLocks noChangeAspect="1"/>
              </p:cNvPicPr>
              <p:nvPr/>
            </p:nvPicPr>
            <p:blipFill>
              <a:blip r:embed="rId7" cstate="print"/>
              <a:stretch>
                <a:fillRect/>
              </a:stretch>
            </p:blipFill>
            <p:spPr>
              <a:xfrm>
                <a:off x="4924215" y="5963893"/>
                <a:ext cx="351720" cy="319709"/>
              </a:xfrm>
              <a:prstGeom prst="rect">
                <a:avLst/>
              </a:prstGeom>
            </p:spPr>
          </p:pic>
          <p:pic>
            <p:nvPicPr>
              <p:cNvPr id="119" name="Picture 118" descr="L-Membrane_CMYK_Master_Smal.gif"/>
              <p:cNvPicPr>
                <a:picLocks noChangeAspect="1"/>
              </p:cNvPicPr>
              <p:nvPr/>
            </p:nvPicPr>
            <p:blipFill>
              <a:blip r:embed="rId7" cstate="print"/>
              <a:stretch>
                <a:fillRect/>
              </a:stretch>
            </p:blipFill>
            <p:spPr>
              <a:xfrm>
                <a:off x="5693932" y="5963893"/>
                <a:ext cx="351720" cy="319709"/>
              </a:xfrm>
              <a:prstGeom prst="rect">
                <a:avLst/>
              </a:prstGeom>
            </p:spPr>
          </p:pic>
          <p:pic>
            <p:nvPicPr>
              <p:cNvPr id="122" name="Picture 121" descr="L-Membrane_CMYK_Master_Smal.gif"/>
              <p:cNvPicPr>
                <a:picLocks noChangeAspect="1"/>
              </p:cNvPicPr>
              <p:nvPr/>
            </p:nvPicPr>
            <p:blipFill>
              <a:blip r:embed="rId7" cstate="print"/>
              <a:stretch>
                <a:fillRect/>
              </a:stretch>
            </p:blipFill>
            <p:spPr>
              <a:xfrm>
                <a:off x="6565604" y="5963893"/>
                <a:ext cx="351720" cy="319709"/>
              </a:xfrm>
              <a:prstGeom prst="rect">
                <a:avLst/>
              </a:prstGeom>
            </p:spPr>
          </p:pic>
          <p:pic>
            <p:nvPicPr>
              <p:cNvPr id="125" name="Picture 124" descr="L-Membrane_CMYK_Master_Smal.gif"/>
              <p:cNvPicPr>
                <a:picLocks noChangeAspect="1"/>
              </p:cNvPicPr>
              <p:nvPr/>
            </p:nvPicPr>
            <p:blipFill>
              <a:blip r:embed="rId7" cstate="print"/>
              <a:stretch>
                <a:fillRect/>
              </a:stretch>
            </p:blipFill>
            <p:spPr>
              <a:xfrm>
                <a:off x="7360230" y="5963893"/>
                <a:ext cx="351720" cy="319709"/>
              </a:xfrm>
              <a:prstGeom prst="rect">
                <a:avLst/>
              </a:prstGeom>
            </p:spPr>
          </p:pic>
          <p:pic>
            <p:nvPicPr>
              <p:cNvPr id="128" name="Picture 127" descr="L-Membrane_CMYK_Master_Smal.gif"/>
              <p:cNvPicPr>
                <a:picLocks noChangeAspect="1"/>
              </p:cNvPicPr>
              <p:nvPr/>
            </p:nvPicPr>
            <p:blipFill>
              <a:blip r:embed="rId7" cstate="print"/>
              <a:stretch>
                <a:fillRect/>
              </a:stretch>
            </p:blipFill>
            <p:spPr>
              <a:xfrm>
                <a:off x="7360230" y="6558584"/>
                <a:ext cx="351720" cy="319709"/>
              </a:xfrm>
              <a:prstGeom prst="rect">
                <a:avLst/>
              </a:prstGeom>
            </p:spPr>
          </p:pic>
          <p:pic>
            <p:nvPicPr>
              <p:cNvPr id="131" name="Picture 130" descr="L-Membrane_CMYK_Master_Smal.gif"/>
              <p:cNvPicPr>
                <a:picLocks noChangeAspect="1"/>
              </p:cNvPicPr>
              <p:nvPr/>
            </p:nvPicPr>
            <p:blipFill>
              <a:blip r:embed="rId7" cstate="print"/>
              <a:stretch>
                <a:fillRect/>
              </a:stretch>
            </p:blipFill>
            <p:spPr>
              <a:xfrm>
                <a:off x="6565604" y="6558584"/>
                <a:ext cx="351720" cy="319709"/>
              </a:xfrm>
              <a:prstGeom prst="rect">
                <a:avLst/>
              </a:prstGeom>
            </p:spPr>
          </p:pic>
          <p:pic>
            <p:nvPicPr>
              <p:cNvPr id="134" name="Picture 133" descr="L-Membrane_CMYK_Master_Smal.gif"/>
              <p:cNvPicPr>
                <a:picLocks noChangeAspect="1"/>
              </p:cNvPicPr>
              <p:nvPr/>
            </p:nvPicPr>
            <p:blipFill>
              <a:blip r:embed="rId7" cstate="print"/>
              <a:stretch>
                <a:fillRect/>
              </a:stretch>
            </p:blipFill>
            <p:spPr>
              <a:xfrm>
                <a:off x="5723726" y="6558584"/>
                <a:ext cx="351720" cy="319709"/>
              </a:xfrm>
              <a:prstGeom prst="rect">
                <a:avLst/>
              </a:prstGeom>
            </p:spPr>
          </p:pic>
          <p:pic>
            <p:nvPicPr>
              <p:cNvPr id="137" name="Picture 136" descr="L-Membrane_CMYK_Master_Smal.gif"/>
              <p:cNvPicPr>
                <a:picLocks noChangeAspect="1"/>
              </p:cNvPicPr>
              <p:nvPr/>
            </p:nvPicPr>
            <p:blipFill>
              <a:blip r:embed="rId7" cstate="print"/>
              <a:stretch>
                <a:fillRect/>
              </a:stretch>
            </p:blipFill>
            <p:spPr>
              <a:xfrm>
                <a:off x="4924215" y="6558584"/>
                <a:ext cx="351720" cy="319709"/>
              </a:xfrm>
              <a:prstGeom prst="rect">
                <a:avLst/>
              </a:prstGeom>
            </p:spPr>
          </p:pic>
          <p:pic>
            <p:nvPicPr>
              <p:cNvPr id="140" name="Picture 139" descr="L-Membrane_CMYK_Master_Smal.gif"/>
              <p:cNvPicPr>
                <a:picLocks noChangeAspect="1"/>
              </p:cNvPicPr>
              <p:nvPr/>
            </p:nvPicPr>
            <p:blipFill>
              <a:blip r:embed="rId7" cstate="print"/>
              <a:stretch>
                <a:fillRect/>
              </a:stretch>
            </p:blipFill>
            <p:spPr>
              <a:xfrm>
                <a:off x="4035350" y="6558584"/>
                <a:ext cx="351720" cy="319709"/>
              </a:xfrm>
              <a:prstGeom prst="rect">
                <a:avLst/>
              </a:prstGeom>
            </p:spPr>
          </p:pic>
          <p:pic>
            <p:nvPicPr>
              <p:cNvPr id="147" name="Picture 146" descr="L-Membrane_CMYK_Master_Smal.gif"/>
              <p:cNvPicPr>
                <a:picLocks noChangeAspect="1"/>
              </p:cNvPicPr>
              <p:nvPr/>
            </p:nvPicPr>
            <p:blipFill>
              <a:blip r:embed="rId7" cstate="print"/>
              <a:stretch>
                <a:fillRect/>
              </a:stretch>
            </p:blipFill>
            <p:spPr>
              <a:xfrm>
                <a:off x="3290405" y="6558584"/>
                <a:ext cx="351720" cy="319709"/>
              </a:xfrm>
              <a:prstGeom prst="rect">
                <a:avLst/>
              </a:prstGeom>
            </p:spPr>
          </p:pic>
          <p:pic>
            <p:nvPicPr>
              <p:cNvPr id="150" name="Picture 149" descr="L-Membrane_CMYK_Master_Smal.gif"/>
              <p:cNvPicPr>
                <a:picLocks noChangeAspect="1"/>
              </p:cNvPicPr>
              <p:nvPr/>
            </p:nvPicPr>
            <p:blipFill>
              <a:blip r:embed="rId7" cstate="print"/>
              <a:stretch>
                <a:fillRect/>
              </a:stretch>
            </p:blipFill>
            <p:spPr>
              <a:xfrm>
                <a:off x="3290405" y="7106893"/>
                <a:ext cx="351720" cy="319709"/>
              </a:xfrm>
              <a:prstGeom prst="rect">
                <a:avLst/>
              </a:prstGeom>
            </p:spPr>
          </p:pic>
          <p:pic>
            <p:nvPicPr>
              <p:cNvPr id="153" name="Picture 152" descr="L-Membrane_CMYK_Master_Smal.gif"/>
              <p:cNvPicPr>
                <a:picLocks noChangeAspect="1"/>
              </p:cNvPicPr>
              <p:nvPr/>
            </p:nvPicPr>
            <p:blipFill>
              <a:blip r:embed="rId7" cstate="print"/>
              <a:stretch>
                <a:fillRect/>
              </a:stretch>
            </p:blipFill>
            <p:spPr>
              <a:xfrm>
                <a:off x="4035350" y="7106893"/>
                <a:ext cx="351720" cy="319709"/>
              </a:xfrm>
              <a:prstGeom prst="rect">
                <a:avLst/>
              </a:prstGeom>
            </p:spPr>
          </p:pic>
          <p:pic>
            <p:nvPicPr>
              <p:cNvPr id="156" name="Picture 155" descr="L-Membrane_CMYK_Master_Smal.gif"/>
              <p:cNvPicPr>
                <a:picLocks noChangeAspect="1"/>
              </p:cNvPicPr>
              <p:nvPr/>
            </p:nvPicPr>
            <p:blipFill>
              <a:blip r:embed="rId7" cstate="print"/>
              <a:stretch>
                <a:fillRect/>
              </a:stretch>
            </p:blipFill>
            <p:spPr>
              <a:xfrm>
                <a:off x="4924215" y="7106893"/>
                <a:ext cx="351720" cy="319709"/>
              </a:xfrm>
              <a:prstGeom prst="rect">
                <a:avLst/>
              </a:prstGeom>
            </p:spPr>
          </p:pic>
          <p:pic>
            <p:nvPicPr>
              <p:cNvPr id="159" name="Picture 158" descr="L-Membrane_CMYK_Master_Smal.gif"/>
              <p:cNvPicPr>
                <a:picLocks noChangeAspect="1"/>
              </p:cNvPicPr>
              <p:nvPr/>
            </p:nvPicPr>
            <p:blipFill>
              <a:blip r:embed="rId7" cstate="print"/>
              <a:stretch>
                <a:fillRect/>
              </a:stretch>
            </p:blipFill>
            <p:spPr>
              <a:xfrm>
                <a:off x="5732250" y="7106893"/>
                <a:ext cx="351720" cy="319709"/>
              </a:xfrm>
              <a:prstGeom prst="rect">
                <a:avLst/>
              </a:prstGeom>
            </p:spPr>
          </p:pic>
          <p:pic>
            <p:nvPicPr>
              <p:cNvPr id="162" name="Picture 161" descr="L-Membrane_CMYK_Master_Smal.gif"/>
              <p:cNvPicPr>
                <a:picLocks noChangeAspect="1"/>
              </p:cNvPicPr>
              <p:nvPr/>
            </p:nvPicPr>
            <p:blipFill>
              <a:blip r:embed="rId7" cstate="print"/>
              <a:stretch>
                <a:fillRect/>
              </a:stretch>
            </p:blipFill>
            <p:spPr>
              <a:xfrm>
                <a:off x="6565604" y="7106893"/>
                <a:ext cx="351720" cy="319710"/>
              </a:xfrm>
              <a:prstGeom prst="rect">
                <a:avLst/>
              </a:prstGeom>
            </p:spPr>
          </p:pic>
          <p:pic>
            <p:nvPicPr>
              <p:cNvPr id="165" name="Picture 164" descr="L-Membrane_CMYK_Master_Smal.gif"/>
              <p:cNvPicPr>
                <a:picLocks noChangeAspect="1"/>
              </p:cNvPicPr>
              <p:nvPr/>
            </p:nvPicPr>
            <p:blipFill>
              <a:blip r:embed="rId7" cstate="print"/>
              <a:stretch>
                <a:fillRect/>
              </a:stretch>
            </p:blipFill>
            <p:spPr>
              <a:xfrm>
                <a:off x="7360230" y="7106893"/>
                <a:ext cx="351720" cy="319709"/>
              </a:xfrm>
              <a:prstGeom prst="rect">
                <a:avLst/>
              </a:prstGeom>
            </p:spPr>
          </p:pic>
        </p:grpSp>
      </p:grpSp>
      <p:sp>
        <p:nvSpPr>
          <p:cNvPr id="70" name="Rectangle 69">
            <a:extLst>
              <a:ext uri="{FF2B5EF4-FFF2-40B4-BE49-F238E27FC236}">
                <a16:creationId xmlns:a16="http://schemas.microsoft.com/office/drawing/2014/main" id="{B9326964-6A06-4AE9-BEC4-C5AE7CFF5EBA}"/>
              </a:ext>
            </a:extLst>
          </p:cNvPr>
          <p:cNvSpPr/>
          <p:nvPr/>
        </p:nvSpPr>
        <p:spPr>
          <a:xfrm>
            <a:off x="2133600" y="4999013"/>
            <a:ext cx="2809295" cy="369332"/>
          </a:xfrm>
          <a:prstGeom prst="rect">
            <a:avLst/>
          </a:prstGeom>
        </p:spPr>
        <p:txBody>
          <a:bodyPr wrap="none">
            <a:spAutoFit/>
          </a:bodyPr>
          <a:lstStyle/>
          <a:p>
            <a:pPr algn="ctr"/>
            <a:r>
              <a:rPr lang="en-US" b="1" dirty="0">
                <a:cs typeface="Aharoni" panose="02010803020104030203" pitchFamily="2" charset="-79"/>
              </a:rPr>
              <a:t>MATLAB Parallel Server</a:t>
            </a:r>
          </a:p>
        </p:txBody>
      </p:sp>
    </p:spTree>
    <p:custDataLst>
      <p:tags r:id="rId1"/>
    </p:custDataLst>
    <p:extLst>
      <p:ext uri="{BB962C8B-B14F-4D97-AF65-F5344CB8AC3E}">
        <p14:creationId xmlns:p14="http://schemas.microsoft.com/office/powerpoint/2010/main" val="442798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45"/>
                                        </p:tgtEl>
                                        <p:attrNameLst>
                                          <p:attrName>style.visibility</p:attrName>
                                        </p:attrNameLst>
                                      </p:cBhvr>
                                      <p:to>
                                        <p:strVal val="visible"/>
                                      </p:to>
                                    </p:set>
                                    <p:animEffect transition="in" filter="fade">
                                      <p:cBhvr>
                                        <p:cTn id="11"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609602" y="1295400"/>
            <a:ext cx="10769600" cy="4648200"/>
          </a:xfrm>
        </p:spPr>
        <p:txBody>
          <a:bodyPr/>
          <a:lstStyle/>
          <a:p>
            <a:r>
              <a:rPr lang="en-US" dirty="0"/>
              <a:t>Offload computation:</a:t>
            </a:r>
          </a:p>
          <a:p>
            <a:pPr lvl="1"/>
            <a:r>
              <a:rPr lang="en-US" dirty="0"/>
              <a:t>Free up desktop</a:t>
            </a:r>
          </a:p>
          <a:p>
            <a:pPr lvl="1"/>
            <a:r>
              <a:rPr lang="en-US" dirty="0"/>
              <a:t>Access better computers</a:t>
            </a:r>
          </a:p>
          <a:p>
            <a:pPr lvl="1"/>
            <a:endParaRPr lang="en-US" dirty="0"/>
          </a:p>
          <a:p>
            <a:r>
              <a:rPr lang="en-US" dirty="0"/>
              <a:t>Scale speed-up: </a:t>
            </a:r>
          </a:p>
          <a:p>
            <a:pPr lvl="1"/>
            <a:r>
              <a:rPr lang="en-US" dirty="0"/>
              <a:t>Use more cores</a:t>
            </a:r>
          </a:p>
          <a:p>
            <a:pPr lvl="1"/>
            <a:r>
              <a:rPr lang="en-US" dirty="0"/>
              <a:t>Go from hours to minutes</a:t>
            </a:r>
          </a:p>
          <a:p>
            <a:pPr lvl="1"/>
            <a:endParaRPr lang="en-US" dirty="0"/>
          </a:p>
          <a:p>
            <a:r>
              <a:rPr lang="en-US" dirty="0"/>
              <a:t>Scale memory: </a:t>
            </a:r>
          </a:p>
          <a:p>
            <a:pPr lvl="1"/>
            <a:r>
              <a:rPr lang="en-US" dirty="0"/>
              <a:t>Utilize distributed arrays</a:t>
            </a:r>
          </a:p>
          <a:p>
            <a:pPr lvl="1"/>
            <a:r>
              <a:rPr lang="en-US" dirty="0"/>
              <a:t>Solve larger problems without re-coding algorithms</a:t>
            </a:r>
          </a:p>
        </p:txBody>
      </p:sp>
      <p:sp>
        <p:nvSpPr>
          <p:cNvPr id="40962" name="Rectangle 2"/>
          <p:cNvSpPr>
            <a:spLocks noGrp="1" noChangeArrowheads="1"/>
          </p:cNvSpPr>
          <p:nvPr>
            <p:ph type="title"/>
          </p:nvPr>
        </p:nvSpPr>
        <p:spPr/>
        <p:txBody>
          <a:bodyPr/>
          <a:lstStyle/>
          <a:p>
            <a:r>
              <a:rPr lang="en-US" dirty="0"/>
              <a:t>Take Advantage of Cluster Hardware</a:t>
            </a:r>
          </a:p>
        </p:txBody>
      </p:sp>
      <p:grpSp>
        <p:nvGrpSpPr>
          <p:cNvPr id="3" name="Group 2">
            <a:extLst>
              <a:ext uri="{FF2B5EF4-FFF2-40B4-BE49-F238E27FC236}">
                <a16:creationId xmlns:a16="http://schemas.microsoft.com/office/drawing/2014/main" id="{6BF74F26-F2D0-4E70-826A-93DE7BFDAA06}"/>
              </a:ext>
            </a:extLst>
          </p:cNvPr>
          <p:cNvGrpSpPr/>
          <p:nvPr/>
        </p:nvGrpSpPr>
        <p:grpSpPr>
          <a:xfrm>
            <a:off x="5463986" y="2286000"/>
            <a:ext cx="5896166" cy="2958008"/>
            <a:chOff x="3735558" y="2149218"/>
            <a:chExt cx="5896166" cy="2958008"/>
          </a:xfrm>
        </p:grpSpPr>
        <p:sp>
          <p:nvSpPr>
            <p:cNvPr id="117" name="Freeform 6">
              <a:extLst>
                <a:ext uri="{FF2B5EF4-FFF2-40B4-BE49-F238E27FC236}">
                  <a16:creationId xmlns:a16="http://schemas.microsoft.com/office/drawing/2014/main" id="{9B665A7A-5525-41E5-9E9F-9DB1EA9123BF}"/>
                </a:ext>
              </a:extLst>
            </p:cNvPr>
            <p:cNvSpPr>
              <a:spLocks noChangeAspect="1"/>
            </p:cNvSpPr>
            <p:nvPr/>
          </p:nvSpPr>
          <p:spPr>
            <a:xfrm>
              <a:off x="3735558" y="4213390"/>
              <a:ext cx="4930804" cy="893836"/>
            </a:xfrm>
            <a:custGeom>
              <a:avLst/>
              <a:gdLst>
                <a:gd name="connsiteX0" fmla="*/ 0 w 4831883"/>
                <a:gd name="connsiteY0" fmla="*/ 875899 h 875899"/>
                <a:gd name="connsiteX1" fmla="*/ 4831883 w 4831883"/>
                <a:gd name="connsiteY1" fmla="*/ 0 h 875899"/>
              </a:gdLst>
              <a:ahLst/>
              <a:cxnLst>
                <a:cxn ang="0">
                  <a:pos x="connsiteX0" y="connsiteY0"/>
                </a:cxn>
                <a:cxn ang="0">
                  <a:pos x="connsiteX1" y="connsiteY1"/>
                </a:cxn>
              </a:cxnLst>
              <a:rect l="l" t="t" r="r" b="b"/>
              <a:pathLst>
                <a:path w="4831883" h="875899">
                  <a:moveTo>
                    <a:pt x="0" y="875899"/>
                  </a:moveTo>
                  <a:lnTo>
                    <a:pt x="4831883" y="0"/>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3"/>
            </a:p>
          </p:txBody>
        </p:sp>
        <p:pic>
          <p:nvPicPr>
            <p:cNvPr id="118" name="Picture 117">
              <a:extLst>
                <a:ext uri="{FF2B5EF4-FFF2-40B4-BE49-F238E27FC236}">
                  <a16:creationId xmlns:a16="http://schemas.microsoft.com/office/drawing/2014/main" id="{4C8B22C2-EDCB-4436-B118-835AD67725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85473" y="2816932"/>
              <a:ext cx="1744410" cy="1508679"/>
            </a:xfrm>
            <a:prstGeom prst="rect">
              <a:avLst/>
            </a:prstGeom>
          </p:spPr>
        </p:pic>
        <p:grpSp>
          <p:nvGrpSpPr>
            <p:cNvPr id="119" name="Group 118">
              <a:extLst>
                <a:ext uri="{FF2B5EF4-FFF2-40B4-BE49-F238E27FC236}">
                  <a16:creationId xmlns:a16="http://schemas.microsoft.com/office/drawing/2014/main" id="{975BFDDB-29C8-4D7F-A32E-044436982083}"/>
                </a:ext>
              </a:extLst>
            </p:cNvPr>
            <p:cNvGrpSpPr/>
            <p:nvPr/>
          </p:nvGrpSpPr>
          <p:grpSpPr>
            <a:xfrm>
              <a:off x="6838695" y="2149218"/>
              <a:ext cx="2793029" cy="2395906"/>
              <a:chOff x="3256054" y="4606835"/>
              <a:chExt cx="2143020" cy="1764791"/>
            </a:xfrm>
          </p:grpSpPr>
          <p:grpSp>
            <p:nvGrpSpPr>
              <p:cNvPr id="120" name="Group 119">
                <a:extLst>
                  <a:ext uri="{FF2B5EF4-FFF2-40B4-BE49-F238E27FC236}">
                    <a16:creationId xmlns:a16="http://schemas.microsoft.com/office/drawing/2014/main" id="{3971B2EB-9CEF-43BF-A1A7-3706EDC0D0B8}"/>
                  </a:ext>
                </a:extLst>
              </p:cNvPr>
              <p:cNvGrpSpPr/>
              <p:nvPr/>
            </p:nvGrpSpPr>
            <p:grpSpPr>
              <a:xfrm>
                <a:off x="3256054" y="4606835"/>
                <a:ext cx="2143020" cy="1764791"/>
                <a:chOff x="1051719" y="1862328"/>
                <a:chExt cx="2143020" cy="1764791"/>
              </a:xfrm>
            </p:grpSpPr>
            <p:pic>
              <p:nvPicPr>
                <p:cNvPr id="122" name="Picture 121">
                  <a:extLst>
                    <a:ext uri="{FF2B5EF4-FFF2-40B4-BE49-F238E27FC236}">
                      <a16:creationId xmlns:a16="http://schemas.microsoft.com/office/drawing/2014/main" id="{2B32B2B0-EB22-438A-A129-7B520088AD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1719" y="1862328"/>
                  <a:ext cx="695220" cy="1764791"/>
                </a:xfrm>
                <a:prstGeom prst="rect">
                  <a:avLst/>
                </a:prstGeom>
              </p:spPr>
            </p:pic>
            <p:pic>
              <p:nvPicPr>
                <p:cNvPr id="123" name="Picture 122">
                  <a:extLst>
                    <a:ext uri="{FF2B5EF4-FFF2-40B4-BE49-F238E27FC236}">
                      <a16:creationId xmlns:a16="http://schemas.microsoft.com/office/drawing/2014/main" id="{58808D3A-A982-4BD5-8F00-5F601F293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5619" y="1862328"/>
                  <a:ext cx="695220" cy="1764791"/>
                </a:xfrm>
                <a:prstGeom prst="rect">
                  <a:avLst/>
                </a:prstGeom>
              </p:spPr>
            </p:pic>
            <p:pic>
              <p:nvPicPr>
                <p:cNvPr id="124" name="Picture 123">
                  <a:extLst>
                    <a:ext uri="{FF2B5EF4-FFF2-40B4-BE49-F238E27FC236}">
                      <a16:creationId xmlns:a16="http://schemas.microsoft.com/office/drawing/2014/main" id="{2725C996-DB8A-4802-BF38-08CA19B35D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99519" y="1862328"/>
                  <a:ext cx="695220" cy="1764791"/>
                </a:xfrm>
                <a:prstGeom prst="rect">
                  <a:avLst/>
                </a:prstGeom>
              </p:spPr>
            </p:pic>
          </p:grpSp>
          <p:pic>
            <p:nvPicPr>
              <p:cNvPr id="121" name="Picture 120">
                <a:extLst>
                  <a:ext uri="{FF2B5EF4-FFF2-40B4-BE49-F238E27FC236}">
                    <a16:creationId xmlns:a16="http://schemas.microsoft.com/office/drawing/2014/main" id="{118ED23D-AC81-411E-BB00-5A69A1C7BC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26946" y="5292579"/>
                <a:ext cx="1504312" cy="393302"/>
              </a:xfrm>
              <a:prstGeom prst="rect">
                <a:avLst/>
              </a:prstGeom>
            </p:spPr>
          </p:pic>
        </p:grpSp>
        <p:grpSp>
          <p:nvGrpSpPr>
            <p:cNvPr id="125" name="Group 124">
              <a:extLst>
                <a:ext uri="{FF2B5EF4-FFF2-40B4-BE49-F238E27FC236}">
                  <a16:creationId xmlns:a16="http://schemas.microsoft.com/office/drawing/2014/main" id="{C816000D-3DF3-4B59-8B1F-F73E7C790D9E}"/>
                </a:ext>
              </a:extLst>
            </p:cNvPr>
            <p:cNvGrpSpPr/>
            <p:nvPr/>
          </p:nvGrpSpPr>
          <p:grpSpPr>
            <a:xfrm>
              <a:off x="5841953" y="2603372"/>
              <a:ext cx="877824" cy="1467471"/>
              <a:chOff x="5841953" y="2603372"/>
              <a:chExt cx="877824" cy="1467471"/>
            </a:xfrm>
          </p:grpSpPr>
          <p:pic>
            <p:nvPicPr>
              <p:cNvPr id="126" name="Picture 125">
                <a:extLst>
                  <a:ext uri="{FF2B5EF4-FFF2-40B4-BE49-F238E27FC236}">
                    <a16:creationId xmlns:a16="http://schemas.microsoft.com/office/drawing/2014/main" id="{175EBD81-5656-4925-81E2-9E456456496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41953" y="2603372"/>
                <a:ext cx="877824" cy="438912"/>
              </a:xfrm>
              <a:prstGeom prst="rect">
                <a:avLst/>
              </a:prstGeom>
            </p:spPr>
          </p:pic>
          <p:pic>
            <p:nvPicPr>
              <p:cNvPr id="128" name="Picture 127">
                <a:extLst>
                  <a:ext uri="{FF2B5EF4-FFF2-40B4-BE49-F238E27FC236}">
                    <a16:creationId xmlns:a16="http://schemas.microsoft.com/office/drawing/2014/main" id="{54980051-6ED3-4F89-AB5E-557D93BC5B1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77120" y="3356992"/>
                <a:ext cx="607490" cy="713851"/>
              </a:xfrm>
              <a:prstGeom prst="rect">
                <a:avLst/>
              </a:prstGeom>
            </p:spPr>
          </p:pic>
        </p:grpSp>
      </p:grpSp>
    </p:spTree>
    <p:extLst>
      <p:ext uri="{BB962C8B-B14F-4D97-AF65-F5344CB8AC3E}">
        <p14:creationId xmlns:p14="http://schemas.microsoft.com/office/powerpoint/2010/main" val="3191772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E7A90C-F2FE-4BEE-9B6B-615B3DA5872F}"/>
              </a:ext>
            </a:extLst>
          </p:cNvPr>
          <p:cNvSpPr>
            <a:spLocks noGrp="1"/>
          </p:cNvSpPr>
          <p:nvPr>
            <p:ph type="title"/>
          </p:nvPr>
        </p:nvSpPr>
        <p:spPr/>
        <p:txBody>
          <a:bodyPr/>
          <a:lstStyle/>
          <a:p>
            <a:r>
              <a:rPr lang="en-US" dirty="0"/>
              <a:t>Scaling example: MATLAB, 12 workers, 50 workers</a:t>
            </a:r>
          </a:p>
        </p:txBody>
      </p:sp>
      <p:pic>
        <p:nvPicPr>
          <p:cNvPr id="5" name="TripleView">
            <a:hlinkClick r:id="" action="ppaction://media"/>
            <a:extLst>
              <a:ext uri="{FF2B5EF4-FFF2-40B4-BE49-F238E27FC236}">
                <a16:creationId xmlns:a16="http://schemas.microsoft.com/office/drawing/2014/main" id="{7B79DF1A-0ED2-4873-A622-B3FADFBEEC87}"/>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775520" y="1505776"/>
            <a:ext cx="8422109" cy="4742624"/>
          </a:xfrm>
          <a:prstGeom prst="rect">
            <a:avLst/>
          </a:prstGeom>
        </p:spPr>
      </p:pic>
    </p:spTree>
    <p:custDataLst>
      <p:tags r:id="rId1"/>
    </p:custDataLst>
    <p:extLst>
      <p:ext uri="{BB962C8B-B14F-4D97-AF65-F5344CB8AC3E}">
        <p14:creationId xmlns:p14="http://schemas.microsoft.com/office/powerpoint/2010/main" val="343875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1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parallel computing matters</a:t>
            </a:r>
            <a:br>
              <a:rPr lang="en-US" dirty="0"/>
            </a:br>
            <a:r>
              <a:rPr lang="en-US" sz="2000" dirty="0">
                <a:solidFill>
                  <a:schemeClr val="bg1">
                    <a:lumMod val="50000"/>
                  </a:schemeClr>
                </a:solidFill>
              </a:rPr>
              <a:t>Scaling with a compute cluster </a:t>
            </a:r>
            <a:br>
              <a:rPr lang="en-US" dirty="0"/>
            </a:br>
            <a:endParaRPr lang="en-US" sz="2000" dirty="0">
              <a:solidFill>
                <a:schemeClr val="accent4"/>
              </a:solidFill>
            </a:endParaRPr>
          </a:p>
        </p:txBody>
      </p:sp>
      <p:graphicFrame>
        <p:nvGraphicFramePr>
          <p:cNvPr id="5" name="Object 4">
            <a:extLst>
              <a:ext uri="{FF2B5EF4-FFF2-40B4-BE49-F238E27FC236}">
                <a16:creationId xmlns:a16="http://schemas.microsoft.com/office/drawing/2014/main" id="{3EA98B82-4369-4D1D-B9C3-230D109EEE28}"/>
              </a:ext>
            </a:extLst>
          </p:cNvPr>
          <p:cNvGraphicFramePr>
            <a:graphicFrameLocks noChangeAspect="1"/>
          </p:cNvGraphicFramePr>
          <p:nvPr>
            <p:extLst/>
          </p:nvPr>
        </p:nvGraphicFramePr>
        <p:xfrm>
          <a:off x="702531" y="4466488"/>
          <a:ext cx="4717139" cy="2199546"/>
        </p:xfrm>
        <a:graphic>
          <a:graphicData uri="http://schemas.openxmlformats.org/presentationml/2006/ole">
            <mc:AlternateContent xmlns:mc="http://schemas.openxmlformats.org/markup-compatibility/2006">
              <mc:Choice xmlns:v="urn:schemas-microsoft-com:vml" Requires="v">
                <p:oleObj spid="_x0000_s1049" name="Worksheet" r:id="rId4" imgW="3333875" imgH="2495407" progId="Excel.Sheet.12">
                  <p:embed/>
                </p:oleObj>
              </mc:Choice>
              <mc:Fallback>
                <p:oleObj name="Worksheet" r:id="rId4" imgW="3333875" imgH="2495407" progId="Excel.Sheet.12">
                  <p:embed/>
                  <p:pic>
                    <p:nvPicPr>
                      <p:cNvPr id="5" name="Object 4">
                        <a:extLst>
                          <a:ext uri="{FF2B5EF4-FFF2-40B4-BE49-F238E27FC236}">
                            <a16:creationId xmlns:a16="http://schemas.microsoft.com/office/drawing/2014/main" id="{3EA98B82-4369-4D1D-B9C3-230D109EEE28}"/>
                          </a:ext>
                        </a:extLst>
                      </p:cNvPr>
                      <p:cNvPicPr/>
                      <p:nvPr/>
                    </p:nvPicPr>
                    <p:blipFill>
                      <a:blip r:embed="rId5"/>
                      <a:stretch>
                        <a:fillRect/>
                      </a:stretch>
                    </p:blipFill>
                    <p:spPr>
                      <a:xfrm>
                        <a:off x="702531" y="4466488"/>
                        <a:ext cx="4717139" cy="2199546"/>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A5CD5273-3893-4EB1-BE81-3FCE8B5D9DD3}"/>
              </a:ext>
            </a:extLst>
          </p:cNvPr>
          <p:cNvPicPr>
            <a:picLocks noChangeAspect="1"/>
          </p:cNvPicPr>
          <p:nvPr/>
        </p:nvPicPr>
        <p:blipFill>
          <a:blip r:embed="rId6"/>
          <a:stretch>
            <a:fillRect/>
          </a:stretch>
        </p:blipFill>
        <p:spPr>
          <a:xfrm>
            <a:off x="1378471" y="1505208"/>
            <a:ext cx="3530256" cy="2647692"/>
          </a:xfrm>
          <a:prstGeom prst="rect">
            <a:avLst/>
          </a:prstGeom>
        </p:spPr>
      </p:pic>
      <p:pic>
        <p:nvPicPr>
          <p:cNvPr id="14" name="Picture 13">
            <a:extLst>
              <a:ext uri="{FF2B5EF4-FFF2-40B4-BE49-F238E27FC236}">
                <a16:creationId xmlns:a16="http://schemas.microsoft.com/office/drawing/2014/main" id="{148B2F20-BA4B-46CC-A3F7-5F41FFC16022}"/>
              </a:ext>
            </a:extLst>
          </p:cNvPr>
          <p:cNvPicPr>
            <a:picLocks noChangeAspect="1"/>
          </p:cNvPicPr>
          <p:nvPr/>
        </p:nvPicPr>
        <p:blipFill>
          <a:blip r:embed="rId7"/>
          <a:stretch>
            <a:fillRect/>
          </a:stretch>
        </p:blipFill>
        <p:spPr>
          <a:xfrm>
            <a:off x="5677595" y="876516"/>
            <a:ext cx="6395715" cy="5981484"/>
          </a:xfrm>
          <a:prstGeom prst="rect">
            <a:avLst/>
          </a:prstGeom>
        </p:spPr>
      </p:pic>
    </p:spTree>
    <p:extLst>
      <p:ext uri="{BB962C8B-B14F-4D97-AF65-F5344CB8AC3E}">
        <p14:creationId xmlns:p14="http://schemas.microsoft.com/office/powerpoint/2010/main" val="1470121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 your applications on the desktop and beyond</a:t>
            </a:r>
          </a:p>
        </p:txBody>
      </p:sp>
      <p:graphicFrame>
        <p:nvGraphicFramePr>
          <p:cNvPr id="3" name="Table 2"/>
          <p:cNvGraphicFramePr>
            <a:graphicFrameLocks noGrp="1"/>
          </p:cNvGraphicFramePr>
          <p:nvPr>
            <p:extLst>
              <p:ext uri="{D42A27DB-BD31-4B8C-83A1-F6EECF244321}">
                <p14:modId xmlns:p14="http://schemas.microsoft.com/office/powerpoint/2010/main" val="2427898902"/>
              </p:ext>
            </p:extLst>
          </p:nvPr>
        </p:nvGraphicFramePr>
        <p:xfrm>
          <a:off x="152400" y="2474106"/>
          <a:ext cx="11733547" cy="3497234"/>
        </p:xfrm>
        <a:graphic>
          <a:graphicData uri="http://schemas.openxmlformats.org/drawingml/2006/table">
            <a:tbl>
              <a:tblPr firstRow="1" bandRow="1">
                <a:tableStyleId>{5C22544A-7EE6-4342-B048-85BDC9FD1C3A}</a:tableStyleId>
              </a:tblPr>
              <a:tblGrid>
                <a:gridCol w="1126507">
                  <a:extLst>
                    <a:ext uri="{9D8B030D-6E8A-4147-A177-3AD203B41FA5}">
                      <a16:colId xmlns:a16="http://schemas.microsoft.com/office/drawing/2014/main" val="20000"/>
                    </a:ext>
                  </a:extLst>
                </a:gridCol>
                <a:gridCol w="1554480">
                  <a:extLst>
                    <a:ext uri="{9D8B030D-6E8A-4147-A177-3AD203B41FA5}">
                      <a16:colId xmlns:a16="http://schemas.microsoft.com/office/drawing/2014/main" val="20001"/>
                    </a:ext>
                  </a:extLst>
                </a:gridCol>
                <a:gridCol w="2377440">
                  <a:extLst>
                    <a:ext uri="{9D8B030D-6E8A-4147-A177-3AD203B41FA5}">
                      <a16:colId xmlns:a16="http://schemas.microsoft.com/office/drawing/2014/main" val="20003"/>
                    </a:ext>
                  </a:extLst>
                </a:gridCol>
                <a:gridCol w="2377440">
                  <a:extLst>
                    <a:ext uri="{9D8B030D-6E8A-4147-A177-3AD203B41FA5}">
                      <a16:colId xmlns:a16="http://schemas.microsoft.com/office/drawing/2014/main" val="267275856"/>
                    </a:ext>
                  </a:extLst>
                </a:gridCol>
                <a:gridCol w="2377440">
                  <a:extLst>
                    <a:ext uri="{9D8B030D-6E8A-4147-A177-3AD203B41FA5}">
                      <a16:colId xmlns:a16="http://schemas.microsoft.com/office/drawing/2014/main" val="20004"/>
                    </a:ext>
                  </a:extLst>
                </a:gridCol>
                <a:gridCol w="1920240">
                  <a:extLst>
                    <a:ext uri="{9D8B030D-6E8A-4147-A177-3AD203B41FA5}">
                      <a16:colId xmlns:a16="http://schemas.microsoft.com/office/drawing/2014/main" val="20005"/>
                    </a:ext>
                  </a:extLst>
                </a:gridCol>
              </a:tblGrid>
              <a:tr h="345294">
                <a:tc rowSpan="2">
                  <a:txBody>
                    <a:bodyPr/>
                    <a:lstStyle/>
                    <a:p>
                      <a:r>
                        <a:rPr lang="en-US" sz="1400" dirty="0"/>
                        <a:t>Option</a:t>
                      </a:r>
                    </a:p>
                  </a:txBody>
                  <a:tcPr marL="68410" marR="68410" marT="34205" marB="34205">
                    <a:solidFill>
                      <a:schemeClr val="accent1">
                        <a:lumMod val="75000"/>
                      </a:schemeClr>
                    </a:solidFill>
                  </a:tcPr>
                </a:tc>
                <a:tc rowSpan="2">
                  <a:txBody>
                    <a:bodyPr/>
                    <a:lstStyle/>
                    <a:p>
                      <a:pPr algn="l"/>
                      <a:r>
                        <a:rPr lang="en-US" sz="1400" dirty="0"/>
                        <a:t>Parallel</a:t>
                      </a:r>
                      <a:r>
                        <a:rPr lang="en-US" sz="1400" baseline="0" dirty="0"/>
                        <a:t> Computing Toolbox</a:t>
                      </a:r>
                      <a:endParaRPr lang="en-US" sz="1400" dirty="0"/>
                    </a:p>
                  </a:txBody>
                  <a:tcPr marL="68410" marR="68410" marT="34205" marB="34205"/>
                </a:tc>
                <a:tc gridSpan="4">
                  <a:txBody>
                    <a:bodyPr/>
                    <a:lstStyle/>
                    <a:p>
                      <a:pPr algn="ctr"/>
                      <a:r>
                        <a:rPr lang="en-US" sz="1400" i="0" dirty="0"/>
                        <a:t>MATLAB Parallel Server</a:t>
                      </a:r>
                      <a:endParaRPr lang="en-US" sz="1400" b="1" i="1" baseline="0" dirty="0">
                        <a:solidFill>
                          <a:schemeClr val="accent4"/>
                        </a:solidFill>
                      </a:endParaRPr>
                    </a:p>
                  </a:txBody>
                  <a:tcPr marL="68410" marR="68410" marT="34205" marB="34205"/>
                </a:tc>
                <a:tc hMerge="1">
                  <a:txBody>
                    <a:bodyPr/>
                    <a:lstStyle/>
                    <a:p>
                      <a:pPr marL="0" marR="0" lvl="0" indent="0" algn="l" defTabSz="916680" rtl="0" eaLnBrk="1" fontAlgn="auto" latinLnBrk="0" hangingPunct="1">
                        <a:lnSpc>
                          <a:spcPct val="100000"/>
                        </a:lnSpc>
                        <a:spcBef>
                          <a:spcPts val="0"/>
                        </a:spcBef>
                        <a:spcAft>
                          <a:spcPts val="0"/>
                        </a:spcAft>
                        <a:buClrTx/>
                        <a:buSzTx/>
                        <a:buFontTx/>
                        <a:buNone/>
                        <a:tabLst/>
                        <a:defRPr/>
                      </a:pPr>
                      <a:endParaRPr lang="en-US" sz="1400" i="0" baseline="0" dirty="0"/>
                    </a:p>
                  </a:txBody>
                  <a:tcPr marL="68410" marR="68410" marT="34205" marB="34205"/>
                </a:tc>
                <a:tc hMerge="1">
                  <a:txBody>
                    <a:bodyPr/>
                    <a:lstStyle/>
                    <a:p>
                      <a:endParaRPr lang="en-US" sz="1400" baseline="0" dirty="0"/>
                    </a:p>
                  </a:txBody>
                  <a:tcPr marL="68410" marR="68410" marT="34205" marB="34205"/>
                </a:tc>
                <a:tc hMerge="1">
                  <a:txBody>
                    <a:bodyPr/>
                    <a:lstStyle/>
                    <a:p>
                      <a:endParaRPr lang="en-US" sz="1400" dirty="0"/>
                    </a:p>
                  </a:txBody>
                  <a:tcPr marL="68410" marR="68410" marT="34205" marB="34205"/>
                </a:tc>
                <a:extLst>
                  <a:ext uri="{0D108BD9-81ED-4DB2-BD59-A6C34878D82A}">
                    <a16:rowId xmlns:a16="http://schemas.microsoft.com/office/drawing/2014/main" val="10000"/>
                  </a:ext>
                </a:extLst>
              </a:tr>
              <a:tr h="527965">
                <a:tc vMerge="1">
                  <a:txBody>
                    <a:bodyPr/>
                    <a:lstStyle/>
                    <a:p>
                      <a:endParaRPr lang="en-US" sz="1400" dirty="0"/>
                    </a:p>
                  </a:txBody>
                  <a:tcPr marL="68410" marR="68410" marT="34205" marB="34205">
                    <a:solidFill>
                      <a:schemeClr val="accent1">
                        <a:lumMod val="75000"/>
                      </a:schemeClr>
                    </a:solidFill>
                  </a:tcPr>
                </a:tc>
                <a:tc vMerge="1">
                  <a:txBody>
                    <a:bodyPr/>
                    <a:lstStyle/>
                    <a:p>
                      <a:pPr algn="l"/>
                      <a:endParaRPr lang="en-US" sz="1400" dirty="0"/>
                    </a:p>
                  </a:txBody>
                  <a:tcPr marL="68410" marR="68410" marT="34205" marB="34205"/>
                </a:tc>
                <a:tc>
                  <a:txBody>
                    <a:bodyPr/>
                    <a:lstStyle/>
                    <a:p>
                      <a:r>
                        <a:rPr lang="en-US" sz="1400" i="1" baseline="0" dirty="0">
                          <a:solidFill>
                            <a:schemeClr val="bg1"/>
                          </a:solidFill>
                        </a:rPr>
                        <a:t>managed by </a:t>
                      </a:r>
                    </a:p>
                    <a:p>
                      <a:br>
                        <a:rPr lang="en-US" sz="300" i="1" baseline="0" dirty="0"/>
                      </a:br>
                      <a:r>
                        <a:rPr lang="en-US" sz="1600" b="1" i="1" baseline="0" dirty="0">
                          <a:solidFill>
                            <a:schemeClr val="accent4"/>
                          </a:solidFill>
                        </a:rPr>
                        <a:t>Cloud Center</a:t>
                      </a:r>
                      <a:endParaRPr lang="en-US" sz="1400" b="1" i="1" baseline="0" dirty="0">
                        <a:solidFill>
                          <a:schemeClr val="accent4"/>
                        </a:solidFill>
                      </a:endParaRPr>
                    </a:p>
                  </a:txBody>
                  <a:tcPr marL="68410" marR="68410" marT="34205" marB="34205">
                    <a:solidFill>
                      <a:srgbClr val="95B3D7"/>
                    </a:solidFill>
                  </a:tcPr>
                </a:tc>
                <a:tc>
                  <a:txBody>
                    <a:bodyPr/>
                    <a:lstStyle/>
                    <a:p>
                      <a:pPr marL="0" marR="0" lvl="0" indent="0" algn="l" defTabSz="916680" rtl="0" eaLnBrk="1" fontAlgn="auto" latinLnBrk="0" hangingPunct="1">
                        <a:lnSpc>
                          <a:spcPct val="100000"/>
                        </a:lnSpc>
                        <a:spcBef>
                          <a:spcPts val="0"/>
                        </a:spcBef>
                        <a:spcAft>
                          <a:spcPts val="0"/>
                        </a:spcAft>
                        <a:buClrTx/>
                        <a:buSzTx/>
                        <a:buFontTx/>
                        <a:buNone/>
                        <a:tabLst/>
                        <a:defRPr/>
                      </a:pPr>
                      <a:r>
                        <a:rPr lang="en-US" sz="1400" i="1" baseline="0" dirty="0">
                          <a:solidFill>
                            <a:schemeClr val="bg1"/>
                          </a:solidFill>
                        </a:rPr>
                        <a:t>managed by </a:t>
                      </a:r>
                    </a:p>
                    <a:p>
                      <a:pPr marL="0" marR="0" lvl="0" indent="0" algn="l" defTabSz="916680" rtl="0" eaLnBrk="1" fontAlgn="auto" latinLnBrk="0" hangingPunct="1">
                        <a:lnSpc>
                          <a:spcPct val="100000"/>
                        </a:lnSpc>
                        <a:spcBef>
                          <a:spcPts val="0"/>
                        </a:spcBef>
                        <a:spcAft>
                          <a:spcPts val="0"/>
                        </a:spcAft>
                        <a:buClrTx/>
                        <a:buSzTx/>
                        <a:buFontTx/>
                        <a:buNone/>
                        <a:tabLst/>
                        <a:defRPr/>
                      </a:pPr>
                      <a:br>
                        <a:rPr lang="en-US" sz="200" i="1" baseline="0" dirty="0"/>
                      </a:br>
                      <a:r>
                        <a:rPr lang="en-US" sz="1600" b="1" i="1" kern="1200" baseline="0" dirty="0">
                          <a:solidFill>
                            <a:schemeClr val="accent4"/>
                          </a:solidFill>
                          <a:latin typeface="+mn-lt"/>
                          <a:ea typeface="+mn-ea"/>
                          <a:cs typeface="+mn-cs"/>
                        </a:rPr>
                        <a:t>Hosting Providers</a:t>
                      </a:r>
                    </a:p>
                  </a:txBody>
                  <a:tcPr marL="68410" marR="68410" marT="34205" marB="34205">
                    <a:solidFill>
                      <a:srgbClr val="95B3D7"/>
                    </a:solidFill>
                  </a:tcPr>
                </a:tc>
                <a:tc>
                  <a:txBody>
                    <a:bodyPr/>
                    <a:lstStyle/>
                    <a:p>
                      <a:r>
                        <a:rPr lang="en-US" sz="1400" i="1" dirty="0">
                          <a:solidFill>
                            <a:schemeClr val="bg1"/>
                          </a:solidFill>
                        </a:rPr>
                        <a:t>for Custom Cloud</a:t>
                      </a:r>
                    </a:p>
                    <a:p>
                      <a:endParaRPr lang="en-US" sz="300" i="1" dirty="0"/>
                    </a:p>
                    <a:p>
                      <a:pPr marL="0" marR="0" lvl="0" indent="0" algn="l" defTabSz="916680" rtl="0" eaLnBrk="1" fontAlgn="auto" latinLnBrk="0" hangingPunct="1">
                        <a:lnSpc>
                          <a:spcPct val="100000"/>
                        </a:lnSpc>
                        <a:spcBef>
                          <a:spcPts val="0"/>
                        </a:spcBef>
                        <a:spcAft>
                          <a:spcPts val="0"/>
                        </a:spcAft>
                        <a:buClrTx/>
                        <a:buSzTx/>
                        <a:buFontTx/>
                        <a:buNone/>
                        <a:tabLst/>
                        <a:defRPr/>
                      </a:pPr>
                      <a:r>
                        <a:rPr lang="en-US" sz="1600" b="1" i="1" kern="1200" baseline="0" dirty="0">
                          <a:solidFill>
                            <a:schemeClr val="accent4"/>
                          </a:solidFill>
                          <a:latin typeface="+mn-lt"/>
                          <a:ea typeface="+mn-ea"/>
                          <a:cs typeface="+mn-cs"/>
                        </a:rPr>
                        <a:t>Reference Architecture</a:t>
                      </a:r>
                    </a:p>
                  </a:txBody>
                  <a:tcPr marL="68410" marR="68410" marT="34205" marB="34205">
                    <a:solidFill>
                      <a:srgbClr val="95B3D7"/>
                    </a:solidFill>
                  </a:tcPr>
                </a:tc>
                <a:tc>
                  <a:txBody>
                    <a:bodyPr/>
                    <a:lstStyle/>
                    <a:p>
                      <a:pPr marL="0" marR="0" lvl="0" indent="0" algn="l" defTabSz="916680" rtl="0" eaLnBrk="1" fontAlgn="auto" latinLnBrk="0" hangingPunct="1">
                        <a:lnSpc>
                          <a:spcPct val="100000"/>
                        </a:lnSpc>
                        <a:spcBef>
                          <a:spcPts val="0"/>
                        </a:spcBef>
                        <a:spcAft>
                          <a:spcPts val="0"/>
                        </a:spcAft>
                        <a:buClrTx/>
                        <a:buSzTx/>
                        <a:buFontTx/>
                        <a:buNone/>
                        <a:tabLst/>
                        <a:defRPr/>
                      </a:pPr>
                      <a:endParaRPr lang="en-US" sz="1600" b="1" i="1" kern="1200" baseline="0" dirty="0">
                        <a:solidFill>
                          <a:schemeClr val="accent4"/>
                        </a:solidFill>
                        <a:latin typeface="+mn-lt"/>
                        <a:ea typeface="+mn-ea"/>
                        <a:cs typeface="+mn-cs"/>
                      </a:endParaRPr>
                    </a:p>
                    <a:p>
                      <a:pPr marL="0" marR="0" lvl="0" indent="0" algn="l" defTabSz="916680" rtl="0" eaLnBrk="1" fontAlgn="auto" latinLnBrk="0" hangingPunct="1">
                        <a:lnSpc>
                          <a:spcPct val="100000"/>
                        </a:lnSpc>
                        <a:spcBef>
                          <a:spcPts val="0"/>
                        </a:spcBef>
                        <a:spcAft>
                          <a:spcPts val="0"/>
                        </a:spcAft>
                        <a:buClrTx/>
                        <a:buSzTx/>
                        <a:buFontTx/>
                        <a:buNone/>
                        <a:tabLst/>
                        <a:defRPr/>
                      </a:pPr>
                      <a:r>
                        <a:rPr lang="en-US" sz="1600" b="1" i="1" kern="1200" baseline="0" dirty="0">
                          <a:solidFill>
                            <a:schemeClr val="accent4"/>
                          </a:solidFill>
                          <a:latin typeface="+mn-lt"/>
                          <a:ea typeface="+mn-ea"/>
                          <a:cs typeface="+mn-cs"/>
                        </a:rPr>
                        <a:t>On Premise</a:t>
                      </a:r>
                      <a:endParaRPr lang="en-US" sz="1400" dirty="0"/>
                    </a:p>
                  </a:txBody>
                  <a:tcPr marL="68410" marR="68410" marT="34205" marB="34205">
                    <a:solidFill>
                      <a:srgbClr val="95B3D7"/>
                    </a:solidFill>
                  </a:tcPr>
                </a:tc>
                <a:extLst>
                  <a:ext uri="{0D108BD9-81ED-4DB2-BD59-A6C34878D82A}">
                    <a16:rowId xmlns:a16="http://schemas.microsoft.com/office/drawing/2014/main" val="3552943497"/>
                  </a:ext>
                </a:extLst>
              </a:tr>
              <a:tr h="618201">
                <a:tc>
                  <a:txBody>
                    <a:bodyPr/>
                    <a:lstStyle/>
                    <a:p>
                      <a:pPr marL="0" algn="l" defTabSz="914400" rtl="0" eaLnBrk="1" latinLnBrk="0" hangingPunct="1"/>
                      <a:r>
                        <a:rPr lang="en-US" sz="1400" b="1" kern="1200" dirty="0">
                          <a:solidFill>
                            <a:schemeClr val="lt1"/>
                          </a:solidFill>
                          <a:latin typeface="+mn-lt"/>
                          <a:ea typeface="+mn-ea"/>
                          <a:cs typeface="+mn-cs"/>
                        </a:rPr>
                        <a:t>Description</a:t>
                      </a:r>
                    </a:p>
                  </a:txBody>
                  <a:tcPr marL="68410" marR="68410" marT="34205" marB="34205">
                    <a:solidFill>
                      <a:schemeClr val="accent1">
                        <a:lumMod val="75000"/>
                      </a:schemeClr>
                    </a:solidFill>
                  </a:tcPr>
                </a:tc>
                <a:tc>
                  <a:txBody>
                    <a:bodyPr/>
                    <a:lstStyle/>
                    <a:p>
                      <a:pPr marL="0" indent="0" algn="l" defTabSz="914400" rtl="0" eaLnBrk="1" latinLnBrk="0" hangingPunct="1">
                        <a:buFont typeface="Arial" panose="020B0604020202020204" pitchFamily="34" charset="0"/>
                        <a:buNone/>
                      </a:pPr>
                      <a:r>
                        <a:rPr lang="en-US" sz="1400" kern="1200" dirty="0">
                          <a:solidFill>
                            <a:schemeClr val="dk1"/>
                          </a:solidFill>
                          <a:latin typeface="+mn-lt"/>
                          <a:ea typeface="+mn-ea"/>
                          <a:cs typeface="+mn-cs"/>
                        </a:rPr>
                        <a:t>Explicit desktop scaling</a:t>
                      </a:r>
                    </a:p>
                  </a:txBody>
                  <a:tcPr marL="68410" marR="68410" marT="34205" marB="34205"/>
                </a:tc>
                <a:tc>
                  <a:txBody>
                    <a:bodyPr/>
                    <a:lstStyle/>
                    <a:p>
                      <a:pPr marL="0" algn="l" defTabSz="914400" rtl="0" eaLnBrk="1" latinLnBrk="0" hangingPunct="1"/>
                      <a:r>
                        <a:rPr lang="en-US" sz="1400" kern="1200" dirty="0">
                          <a:solidFill>
                            <a:schemeClr val="dk1"/>
                          </a:solidFill>
                          <a:latin typeface="+mn-lt"/>
                          <a:ea typeface="+mn-ea"/>
                          <a:cs typeface="+mn-cs"/>
                        </a:rPr>
                        <a:t>Preconfigured clusters in Amazon Web Services</a:t>
                      </a:r>
                    </a:p>
                  </a:txBody>
                  <a:tcPr marL="68410" marR="68410" marT="34205" marB="34205"/>
                </a:tc>
                <a:tc>
                  <a:txBody>
                    <a:bodyPr/>
                    <a:lstStyle/>
                    <a:p>
                      <a:pPr marL="0" algn="l" defTabSz="914400" rtl="0" eaLnBrk="1" latinLnBrk="0" hangingPunct="1"/>
                      <a:r>
                        <a:rPr lang="en-US" sz="1400" kern="1200" dirty="0">
                          <a:solidFill>
                            <a:schemeClr val="dk1"/>
                          </a:solidFill>
                          <a:latin typeface="+mn-lt"/>
                          <a:ea typeface="+mn-ea"/>
                          <a:cs typeface="+mn-cs"/>
                        </a:rPr>
                        <a:t>Cloud solutions from MathWorks partners</a:t>
                      </a:r>
                    </a:p>
                  </a:txBody>
                  <a:tcPr marL="68410" marR="68410" marT="34205" marB="34205"/>
                </a:tc>
                <a:tc>
                  <a:txBody>
                    <a:bodyPr/>
                    <a:lstStyle/>
                    <a:p>
                      <a:pPr marL="0" marR="0" algn="l" defTabSz="914400" rtl="0" eaLnBrk="1" latinLnBrk="0" hangingPunct="1">
                        <a:spcBef>
                          <a:spcPts val="0"/>
                        </a:spcBef>
                        <a:spcAft>
                          <a:spcPts val="0"/>
                        </a:spcAft>
                      </a:pPr>
                      <a:r>
                        <a:rPr lang="en-US" sz="1400" kern="1200" dirty="0">
                          <a:solidFill>
                            <a:schemeClr val="dk1"/>
                          </a:solidFill>
                          <a:latin typeface="+mn-lt"/>
                          <a:ea typeface="+mn-ea"/>
                          <a:cs typeface="+mn-cs"/>
                        </a:rPr>
                        <a:t>Custom infrastructure for AWS, Azure, and others </a:t>
                      </a:r>
                    </a:p>
                  </a:txBody>
                  <a:tcPr marL="91214" marR="91214" marT="45607" marB="4560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dk1"/>
                          </a:solidFill>
                          <a:latin typeface="+mn-lt"/>
                          <a:ea typeface="+mn-ea"/>
                          <a:cs typeface="+mn-cs"/>
                        </a:rPr>
                        <a:t>Scale to clusters in your organization</a:t>
                      </a:r>
                    </a:p>
                  </a:txBody>
                  <a:tcPr marL="68410" marR="68410" marT="34205" marB="34205"/>
                </a:tc>
                <a:extLst>
                  <a:ext uri="{0D108BD9-81ED-4DB2-BD59-A6C34878D82A}">
                    <a16:rowId xmlns:a16="http://schemas.microsoft.com/office/drawing/2014/main" val="10001"/>
                  </a:ext>
                </a:extLst>
              </a:tr>
              <a:tr h="400795">
                <a:tc>
                  <a:txBody>
                    <a:bodyPr/>
                    <a:lstStyle/>
                    <a:p>
                      <a:pPr marL="0" algn="l" defTabSz="914400" rtl="0" eaLnBrk="1" latinLnBrk="0" hangingPunct="1"/>
                      <a:r>
                        <a:rPr lang="en-US" sz="1400" b="1" kern="1200" dirty="0">
                          <a:solidFill>
                            <a:schemeClr val="lt1"/>
                          </a:solidFill>
                          <a:latin typeface="+mn-lt"/>
                          <a:ea typeface="+mn-ea"/>
                          <a:cs typeface="+mn-cs"/>
                        </a:rPr>
                        <a:t>Max</a:t>
                      </a:r>
                      <a:r>
                        <a:rPr lang="en-US" sz="1400" b="1" kern="1200" baseline="0" dirty="0">
                          <a:solidFill>
                            <a:schemeClr val="lt1"/>
                          </a:solidFill>
                          <a:latin typeface="+mn-lt"/>
                          <a:ea typeface="+mn-ea"/>
                          <a:cs typeface="+mn-cs"/>
                        </a:rPr>
                        <a:t>imum </a:t>
                      </a:r>
                      <a:r>
                        <a:rPr lang="en-US" sz="1400" b="1" kern="1200" dirty="0">
                          <a:solidFill>
                            <a:schemeClr val="lt1"/>
                          </a:solidFill>
                          <a:latin typeface="+mn-lt"/>
                          <a:ea typeface="+mn-ea"/>
                          <a:cs typeface="+mn-cs"/>
                        </a:rPr>
                        <a:t>workers</a:t>
                      </a:r>
                    </a:p>
                  </a:txBody>
                  <a:tcPr marL="68410" marR="68410" marT="34205" marB="34205">
                    <a:solidFill>
                      <a:schemeClr val="accent1">
                        <a:lumMod val="75000"/>
                      </a:schemeClr>
                    </a:solidFill>
                  </a:tcPr>
                </a:tc>
                <a:tc>
                  <a:txBody>
                    <a:bodyPr/>
                    <a:lstStyle/>
                    <a:p>
                      <a:pPr marL="0" algn="l" defTabSz="914400" rtl="0" eaLnBrk="1" latinLnBrk="0" hangingPunct="1"/>
                      <a:r>
                        <a:rPr lang="en-US" sz="1400" kern="1200" dirty="0">
                          <a:solidFill>
                            <a:schemeClr val="dk1"/>
                          </a:solidFill>
                          <a:latin typeface="+mn-lt"/>
                          <a:ea typeface="+mn-ea"/>
                          <a:cs typeface="+mn-cs"/>
                        </a:rPr>
                        <a:t>No</a:t>
                      </a:r>
                      <a:r>
                        <a:rPr lang="en-US" sz="1400" kern="1200" baseline="0" dirty="0">
                          <a:solidFill>
                            <a:schemeClr val="dk1"/>
                          </a:solidFill>
                          <a:latin typeface="+mn-lt"/>
                          <a:ea typeface="+mn-ea"/>
                          <a:cs typeface="+mn-cs"/>
                        </a:rPr>
                        <a:t> limit</a:t>
                      </a:r>
                      <a:endParaRPr lang="en-US" sz="1400" kern="1200" dirty="0">
                        <a:solidFill>
                          <a:schemeClr val="dk1"/>
                        </a:solidFill>
                        <a:latin typeface="+mn-lt"/>
                        <a:ea typeface="+mn-ea"/>
                        <a:cs typeface="+mn-cs"/>
                      </a:endParaRPr>
                    </a:p>
                  </a:txBody>
                  <a:tcPr marL="68410" marR="68410" marT="34205" marB="34205"/>
                </a:tc>
                <a:tc>
                  <a:txBody>
                    <a:bodyPr/>
                    <a:lstStyle/>
                    <a:p>
                      <a:pPr marL="0" algn="l" defTabSz="914400" rtl="0" eaLnBrk="1" latinLnBrk="0" hangingPunct="1"/>
                      <a:r>
                        <a:rPr lang="en-US" sz="1400" kern="1200" dirty="0">
                          <a:solidFill>
                            <a:schemeClr val="dk1"/>
                          </a:solidFill>
                          <a:latin typeface="+mn-lt"/>
                          <a:ea typeface="+mn-ea"/>
                          <a:cs typeface="+mn-cs"/>
                        </a:rPr>
                        <a:t>1024</a:t>
                      </a:r>
                    </a:p>
                  </a:txBody>
                  <a:tcPr marL="68410" marR="68410" marT="34205" marB="34205"/>
                </a:tc>
                <a:tc>
                  <a:txBody>
                    <a:bodyPr/>
                    <a:lstStyle/>
                    <a:p>
                      <a:pPr marL="0" algn="l" defTabSz="914400" rtl="0" eaLnBrk="1" latinLnBrk="0" hangingPunct="1"/>
                      <a:r>
                        <a:rPr lang="en-US" sz="1400" kern="1200" dirty="0">
                          <a:solidFill>
                            <a:schemeClr val="dk1"/>
                          </a:solidFill>
                          <a:latin typeface="+mn-lt"/>
                          <a:ea typeface="+mn-ea"/>
                          <a:cs typeface="+mn-cs"/>
                        </a:rPr>
                        <a:t>Defined by Hosting Provider</a:t>
                      </a:r>
                    </a:p>
                  </a:txBody>
                  <a:tcPr marL="68410" marR="68410" marT="34205" marB="34205"/>
                </a:tc>
                <a:tc>
                  <a:txBody>
                    <a:bodyPr/>
                    <a:lstStyle/>
                    <a:p>
                      <a:pPr marL="0" algn="l" defTabSz="914400" rtl="0" eaLnBrk="1" latinLnBrk="0" hangingPunct="1"/>
                      <a:r>
                        <a:rPr lang="en-US" sz="1400" kern="1200" dirty="0">
                          <a:solidFill>
                            <a:schemeClr val="dk1"/>
                          </a:solidFill>
                          <a:latin typeface="+mn-lt"/>
                          <a:ea typeface="+mn-ea"/>
                          <a:cs typeface="+mn-cs"/>
                        </a:rPr>
                        <a:t>No</a:t>
                      </a:r>
                      <a:r>
                        <a:rPr lang="en-US" sz="1400" kern="1200" baseline="0" dirty="0">
                          <a:solidFill>
                            <a:schemeClr val="dk1"/>
                          </a:solidFill>
                          <a:latin typeface="+mn-lt"/>
                          <a:ea typeface="+mn-ea"/>
                          <a:cs typeface="+mn-cs"/>
                        </a:rPr>
                        <a:t> limit</a:t>
                      </a:r>
                      <a:endParaRPr lang="en-US" sz="1400" kern="1200" dirty="0">
                        <a:solidFill>
                          <a:schemeClr val="dk1"/>
                        </a:solidFill>
                        <a:latin typeface="+mn-lt"/>
                        <a:ea typeface="+mn-ea"/>
                        <a:cs typeface="+mn-cs"/>
                      </a:endParaRPr>
                    </a:p>
                  </a:txBody>
                  <a:tcPr marL="91214" marR="91214" marT="45607" marB="45607"/>
                </a:tc>
                <a:tc>
                  <a:txBody>
                    <a:bodyPr/>
                    <a:lstStyle/>
                    <a:p>
                      <a:pPr marL="0" algn="l" defTabSz="914400" rtl="0" eaLnBrk="1" latinLnBrk="0" hangingPunct="1"/>
                      <a:r>
                        <a:rPr lang="en-US" sz="1400" kern="1200" dirty="0">
                          <a:solidFill>
                            <a:schemeClr val="dk1"/>
                          </a:solidFill>
                          <a:latin typeface="+mn-lt"/>
                          <a:ea typeface="+mn-ea"/>
                          <a:cs typeface="+mn-cs"/>
                        </a:rPr>
                        <a:t>No</a:t>
                      </a:r>
                      <a:r>
                        <a:rPr lang="en-US" sz="1400" kern="1200" baseline="0" dirty="0">
                          <a:solidFill>
                            <a:schemeClr val="dk1"/>
                          </a:solidFill>
                          <a:latin typeface="+mn-lt"/>
                          <a:ea typeface="+mn-ea"/>
                          <a:cs typeface="+mn-cs"/>
                        </a:rPr>
                        <a:t> limit</a:t>
                      </a:r>
                      <a:endParaRPr lang="en-US" sz="1400" kern="1200" dirty="0">
                        <a:solidFill>
                          <a:schemeClr val="dk1"/>
                        </a:solidFill>
                        <a:latin typeface="+mn-lt"/>
                        <a:ea typeface="+mn-ea"/>
                        <a:cs typeface="+mn-cs"/>
                      </a:endParaRPr>
                    </a:p>
                  </a:txBody>
                  <a:tcPr marL="68410" marR="68410" marT="34205" marB="34205"/>
                </a:tc>
                <a:extLst>
                  <a:ext uri="{0D108BD9-81ED-4DB2-BD59-A6C34878D82A}">
                    <a16:rowId xmlns:a16="http://schemas.microsoft.com/office/drawing/2014/main" val="10002"/>
                  </a:ext>
                </a:extLst>
              </a:tr>
              <a:tr h="445235">
                <a:tc>
                  <a:txBody>
                    <a:bodyPr/>
                    <a:lstStyle/>
                    <a:p>
                      <a:pPr marL="0" algn="l" defTabSz="914400" rtl="0" eaLnBrk="1" latinLnBrk="0" hangingPunct="1"/>
                      <a:r>
                        <a:rPr lang="en-US" sz="1400" b="1" kern="1200" dirty="0">
                          <a:solidFill>
                            <a:schemeClr val="lt1"/>
                          </a:solidFill>
                          <a:latin typeface="+mn-lt"/>
                          <a:ea typeface="+mn-ea"/>
                          <a:cs typeface="+mn-cs"/>
                        </a:rPr>
                        <a:t>Availability</a:t>
                      </a:r>
                    </a:p>
                  </a:txBody>
                  <a:tcPr marL="68410" marR="68410" marT="34205" marB="34205">
                    <a:solidFill>
                      <a:schemeClr val="accent1">
                        <a:lumMod val="75000"/>
                      </a:schemeClr>
                    </a:solidFill>
                  </a:tcPr>
                </a:tc>
                <a:tc>
                  <a:txBody>
                    <a:bodyPr/>
                    <a:lstStyle/>
                    <a:p>
                      <a:pPr marL="0" algn="l" defTabSz="914400" rtl="0" eaLnBrk="1" latinLnBrk="0" hangingPunct="1"/>
                      <a:r>
                        <a:rPr lang="en-US" sz="1400" kern="1200" dirty="0">
                          <a:solidFill>
                            <a:schemeClr val="dk1"/>
                          </a:solidFill>
                          <a:latin typeface="+mn-lt"/>
                          <a:ea typeface="+mn-ea"/>
                          <a:cs typeface="+mn-cs"/>
                        </a:rPr>
                        <a:t>Worldwide</a:t>
                      </a:r>
                    </a:p>
                  </a:txBody>
                  <a:tcPr marL="68410" marR="68410" marT="34205" marB="34205"/>
                </a:tc>
                <a:tc>
                  <a:txBody>
                    <a:bodyPr/>
                    <a:lstStyle/>
                    <a:p>
                      <a:pPr marL="0" algn="l" defTabSz="914400" rtl="0" eaLnBrk="1" latinLnBrk="0" hangingPunct="1"/>
                      <a:r>
                        <a:rPr lang="en-US" sz="1400" kern="1200" dirty="0">
                          <a:solidFill>
                            <a:schemeClr val="dk1"/>
                          </a:solidFill>
                          <a:latin typeface="+mn-lt"/>
                          <a:ea typeface="+mn-ea"/>
                          <a:cs typeface="+mn-cs"/>
                        </a:rPr>
                        <a:t>Worldwide</a:t>
                      </a:r>
                    </a:p>
                  </a:txBody>
                  <a:tcPr marL="68410" marR="68410" marT="34205" marB="34205"/>
                </a:tc>
                <a:tc>
                  <a:txBody>
                    <a:bodyPr/>
                    <a:lstStyle/>
                    <a:p>
                      <a:pPr marL="0" algn="l" defTabSz="914400" rtl="0" eaLnBrk="1" latinLnBrk="0" hangingPunct="1"/>
                      <a:r>
                        <a:rPr lang="en-US" sz="1400" kern="1200" dirty="0">
                          <a:solidFill>
                            <a:schemeClr val="dk1"/>
                          </a:solidFill>
                          <a:latin typeface="+mn-lt"/>
                          <a:ea typeface="+mn-ea"/>
                          <a:cs typeface="+mn-cs"/>
                        </a:rPr>
                        <a:t>Worldwide</a:t>
                      </a:r>
                    </a:p>
                  </a:txBody>
                  <a:tcPr marL="68410" marR="68410" marT="34205" marB="34205"/>
                </a:tc>
                <a:tc>
                  <a:txBody>
                    <a:bodyPr/>
                    <a:lstStyle/>
                    <a:p>
                      <a:pPr marL="0" marR="0" algn="l" defTabSz="914400" rtl="0" eaLnBrk="1" latinLnBrk="0" hangingPunct="1">
                        <a:spcBef>
                          <a:spcPts val="0"/>
                        </a:spcBef>
                        <a:spcAft>
                          <a:spcPts val="0"/>
                        </a:spcAft>
                      </a:pPr>
                      <a:r>
                        <a:rPr lang="en-US" sz="1400" kern="1200" dirty="0">
                          <a:solidFill>
                            <a:schemeClr val="dk1"/>
                          </a:solidFill>
                          <a:latin typeface="+mn-lt"/>
                          <a:ea typeface="+mn-ea"/>
                          <a:cs typeface="+mn-cs"/>
                        </a:rPr>
                        <a:t>Worldwide</a:t>
                      </a:r>
                    </a:p>
                  </a:txBody>
                  <a:tcPr marL="91214" marR="91214" marT="45607" marB="45607"/>
                </a:tc>
                <a:tc>
                  <a:txBody>
                    <a:bodyPr/>
                    <a:lstStyle/>
                    <a:p>
                      <a:pPr marL="0" algn="l" defTabSz="914400" rtl="0" eaLnBrk="1" latinLnBrk="0" hangingPunct="1"/>
                      <a:r>
                        <a:rPr lang="en-US" sz="1400" kern="1200" dirty="0">
                          <a:solidFill>
                            <a:schemeClr val="dk1"/>
                          </a:solidFill>
                          <a:latin typeface="+mn-lt"/>
                          <a:ea typeface="+mn-ea"/>
                          <a:cs typeface="+mn-cs"/>
                        </a:rPr>
                        <a:t>Worldwide</a:t>
                      </a:r>
                    </a:p>
                  </a:txBody>
                  <a:tcPr marL="68410" marR="68410" marT="34205" marB="34205"/>
                </a:tc>
                <a:extLst>
                  <a:ext uri="{0D108BD9-81ED-4DB2-BD59-A6C34878D82A}">
                    <a16:rowId xmlns:a16="http://schemas.microsoft.com/office/drawing/2014/main" val="10004"/>
                  </a:ext>
                </a:extLst>
              </a:tr>
              <a:tr h="1022044">
                <a:tc>
                  <a:txBody>
                    <a:bodyPr/>
                    <a:lstStyle/>
                    <a:p>
                      <a:pPr marL="0" algn="l" defTabSz="914400" rtl="0" eaLnBrk="1" latinLnBrk="0" hangingPunct="1"/>
                      <a:r>
                        <a:rPr lang="en-US" sz="1400" b="1" kern="1200" dirty="0">
                          <a:solidFill>
                            <a:schemeClr val="lt1"/>
                          </a:solidFill>
                          <a:latin typeface="+mn-lt"/>
                          <a:ea typeface="+mn-ea"/>
                          <a:cs typeface="+mn-cs"/>
                        </a:rPr>
                        <a:t>License Options</a:t>
                      </a:r>
                    </a:p>
                  </a:txBody>
                  <a:tcPr marL="68410" marR="68410" marT="34205" marB="34205">
                    <a:solidFill>
                      <a:schemeClr val="accent1">
                        <a:lumMod val="7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Network License Manager</a:t>
                      </a:r>
                    </a:p>
                    <a:p>
                      <a:pPr marL="171450" indent="-171450" algn="l" defTabSz="914400" rtl="0" eaLnBrk="1" latinLnBrk="0" hangingPunct="1">
                        <a:buFont typeface="Arial" panose="020B0604020202020204" pitchFamily="34" charset="0"/>
                        <a:buChar char="•"/>
                      </a:pPr>
                      <a:r>
                        <a:rPr lang="en-US" sz="1400" kern="1200" dirty="0">
                          <a:solidFill>
                            <a:schemeClr val="dk1"/>
                          </a:solidFill>
                          <a:latin typeface="+mn-lt"/>
                          <a:ea typeface="+mn-ea"/>
                          <a:cs typeface="+mn-cs"/>
                        </a:rPr>
                        <a:t>LNU</a:t>
                      </a:r>
                    </a:p>
                  </a:txBody>
                  <a:tcPr marL="68410" marR="68410" marT="34205" marB="34205"/>
                </a:tc>
                <a:tc>
                  <a:txBody>
                    <a:bodyPr/>
                    <a:lstStyle/>
                    <a:p>
                      <a:pPr marL="171450" indent="-171450" algn="l" defTabSz="914400" rtl="0" eaLnBrk="1" latinLnBrk="0" hangingPunct="1">
                        <a:buFont typeface="Arial" panose="020B0604020202020204" pitchFamily="34" charset="0"/>
                        <a:buChar char="•"/>
                      </a:pPr>
                      <a:r>
                        <a:rPr lang="en-US" sz="1400" kern="1200" dirty="0">
                          <a:solidFill>
                            <a:schemeClr val="dk1"/>
                          </a:solidFill>
                          <a:latin typeface="+mn-lt"/>
                          <a:ea typeface="+mn-ea"/>
                          <a:cs typeface="+mn-cs"/>
                        </a:rPr>
                        <a:t>Online Licensing</a:t>
                      </a:r>
                    </a:p>
                    <a:p>
                      <a:pPr marL="171450" indent="-171450" algn="l" defTabSz="914400" rtl="0" eaLnBrk="1" latinLnBrk="0" hangingPunct="1">
                        <a:buFont typeface="Arial" panose="020B0604020202020204" pitchFamily="34" charset="0"/>
                        <a:buChar char="•"/>
                      </a:pPr>
                      <a:r>
                        <a:rPr lang="en-US" sz="1400" kern="1200" dirty="0">
                          <a:solidFill>
                            <a:schemeClr val="dk1"/>
                          </a:solidFill>
                          <a:latin typeface="+mn-lt"/>
                          <a:ea typeface="+mn-ea"/>
                          <a:cs typeface="+mn-cs"/>
                        </a:rPr>
                        <a:t>Perpetual, Term *</a:t>
                      </a:r>
                    </a:p>
                  </a:txBody>
                  <a:tcPr marL="68410" marR="68410" marT="34205" marB="34205"/>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Network License Manager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Online Licensing</a:t>
                      </a:r>
                    </a:p>
                    <a:p>
                      <a:pPr marL="171450" indent="-171450" algn="l" defTabSz="914400" rtl="0" eaLnBrk="1" latinLnBrk="0" hangingPunct="1">
                        <a:buFont typeface="Arial" panose="020B0604020202020204" pitchFamily="34" charset="0"/>
                        <a:buChar char="•"/>
                      </a:pPr>
                      <a:r>
                        <a:rPr lang="en-US" sz="1400" kern="1200" dirty="0">
                          <a:solidFill>
                            <a:schemeClr val="dk1"/>
                          </a:solidFill>
                          <a:latin typeface="+mn-lt"/>
                          <a:ea typeface="+mn-ea"/>
                          <a:cs typeface="+mn-cs"/>
                        </a:rPr>
                        <a:t>Perpetual, Term *</a:t>
                      </a:r>
                    </a:p>
                  </a:txBody>
                  <a:tcPr marL="68410" marR="68410" marT="34205" marB="34205"/>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Online Licensing</a:t>
                      </a:r>
                    </a:p>
                    <a:p>
                      <a:pPr marL="171450" indent="-171450" algn="l" defTabSz="914400" rtl="0" eaLnBrk="1" latinLnBrk="0" hangingPunct="1">
                        <a:buFont typeface="Arial" panose="020B0604020202020204" pitchFamily="34" charset="0"/>
                        <a:buChar char="•"/>
                      </a:pPr>
                      <a:r>
                        <a:rPr lang="en-US" sz="1400" kern="1200" dirty="0">
                          <a:solidFill>
                            <a:schemeClr val="dk1"/>
                          </a:solidFill>
                          <a:latin typeface="+mn-lt"/>
                          <a:ea typeface="+mn-ea"/>
                          <a:cs typeface="+mn-cs"/>
                        </a:rPr>
                        <a:t>Perpetual, Term *</a:t>
                      </a:r>
                    </a:p>
                  </a:txBody>
                  <a:tcPr marL="91214" marR="91214" marT="45607" marB="45607"/>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Network License Manager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dirty="0">
                          <a:solidFill>
                            <a:schemeClr val="dk1"/>
                          </a:solidFill>
                          <a:latin typeface="+mn-lt"/>
                          <a:ea typeface="+mn-ea"/>
                          <a:cs typeface="+mn-cs"/>
                        </a:rPr>
                        <a:t>Online Licensing</a:t>
                      </a:r>
                    </a:p>
                    <a:p>
                      <a:pPr marL="171450" indent="-171450" algn="l" defTabSz="914400" rtl="0" eaLnBrk="1" latinLnBrk="0" hangingPunct="1">
                        <a:buFont typeface="Arial" panose="020B0604020202020204" pitchFamily="34" charset="0"/>
                        <a:buChar char="•"/>
                      </a:pPr>
                      <a:r>
                        <a:rPr lang="en-US" sz="1400" kern="1200" dirty="0">
                          <a:solidFill>
                            <a:schemeClr val="dk1"/>
                          </a:solidFill>
                          <a:latin typeface="+mn-lt"/>
                          <a:ea typeface="+mn-ea"/>
                          <a:cs typeface="+mn-cs"/>
                        </a:rPr>
                        <a:t>Perpetual</a:t>
                      </a:r>
                      <a:r>
                        <a:rPr lang="en-US" sz="1400" kern="1200">
                          <a:solidFill>
                            <a:schemeClr val="dk1"/>
                          </a:solidFill>
                          <a:latin typeface="+mn-lt"/>
                          <a:ea typeface="+mn-ea"/>
                          <a:cs typeface="+mn-cs"/>
                        </a:rPr>
                        <a:t>, Term </a:t>
                      </a:r>
                      <a:r>
                        <a:rPr lang="en-US" sz="1400" kern="1200" dirty="0">
                          <a:solidFill>
                            <a:schemeClr val="dk1"/>
                          </a:solidFill>
                          <a:latin typeface="+mn-lt"/>
                          <a:ea typeface="+mn-ea"/>
                          <a:cs typeface="+mn-cs"/>
                        </a:rPr>
                        <a:t>*</a:t>
                      </a:r>
                    </a:p>
                  </a:txBody>
                  <a:tcPr marL="68410" marR="68410" marT="34205" marB="34205"/>
                </a:tc>
                <a:extLst>
                  <a:ext uri="{0D108BD9-81ED-4DB2-BD59-A6C34878D82A}">
                    <a16:rowId xmlns:a16="http://schemas.microsoft.com/office/drawing/2014/main" val="2405887778"/>
                  </a:ext>
                </a:extLst>
              </a:tr>
            </a:tbl>
          </a:graphicData>
        </a:graphic>
      </p:graphicFrame>
      <p:sp>
        <p:nvSpPr>
          <p:cNvPr id="12" name="TextBox 11"/>
          <p:cNvSpPr txBox="1"/>
          <p:nvPr/>
        </p:nvSpPr>
        <p:spPr>
          <a:xfrm>
            <a:off x="0" y="6332477"/>
            <a:ext cx="8150352" cy="369332"/>
          </a:xfrm>
          <a:prstGeom prst="rect">
            <a:avLst/>
          </a:prstGeom>
          <a:noFill/>
        </p:spPr>
        <p:txBody>
          <a:bodyPr wrap="square" rtlCol="0">
            <a:spAutoFit/>
          </a:bodyPr>
          <a:lstStyle/>
          <a:p>
            <a:r>
              <a:rPr lang="en-US" dirty="0">
                <a:hlinkClick r:id="rId3"/>
              </a:rPr>
              <a:t>https://www.mathworks.com/products/matlab-parallel-server/get-started.html</a:t>
            </a:r>
            <a:endParaRPr lang="en-US" dirty="0">
              <a:latin typeface="Arial" pitchFamily="34" charset="0"/>
              <a:cs typeface="Arial" pitchFamily="34" charset="0"/>
            </a:endParaRPr>
          </a:p>
        </p:txBody>
      </p:sp>
      <p:grpSp>
        <p:nvGrpSpPr>
          <p:cNvPr id="4" name="Group 3"/>
          <p:cNvGrpSpPr>
            <a:grpSpLocks noChangeAspect="1"/>
          </p:cNvGrpSpPr>
          <p:nvPr/>
        </p:nvGrpSpPr>
        <p:grpSpPr>
          <a:xfrm>
            <a:off x="10205724" y="1482204"/>
            <a:ext cx="1320860" cy="746376"/>
            <a:chOff x="9623592" y="1837160"/>
            <a:chExt cx="1551836" cy="876892"/>
          </a:xfrm>
        </p:grpSpPr>
        <p:grpSp>
          <p:nvGrpSpPr>
            <p:cNvPr id="70" name="Group 69"/>
            <p:cNvGrpSpPr/>
            <p:nvPr/>
          </p:nvGrpSpPr>
          <p:grpSpPr>
            <a:xfrm>
              <a:off x="10110600" y="1837160"/>
              <a:ext cx="1064828" cy="876892"/>
              <a:chOff x="3642519" y="1600200"/>
              <a:chExt cx="2143020" cy="1764791"/>
            </a:xfrm>
          </p:grpSpPr>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2519" y="1600200"/>
                <a:ext cx="695220" cy="1764791"/>
              </a:xfrm>
              <a:prstGeom prst="rect">
                <a:avLst/>
              </a:prstGeom>
            </p:spPr>
          </p:pic>
          <p:pic>
            <p:nvPicPr>
              <p:cNvPr id="72" name="Picture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66419" y="1600200"/>
                <a:ext cx="695220" cy="1764791"/>
              </a:xfrm>
              <a:prstGeom prst="rect">
                <a:avLst/>
              </a:prstGeom>
            </p:spPr>
          </p:pic>
          <p:pic>
            <p:nvPicPr>
              <p:cNvPr id="73" name="Picture 7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0319" y="1600200"/>
                <a:ext cx="695220" cy="1764791"/>
              </a:xfrm>
              <a:prstGeom prst="rect">
                <a:avLst/>
              </a:prstGeom>
            </p:spPr>
          </p:pic>
        </p:grpSp>
        <p:pic>
          <p:nvPicPr>
            <p:cNvPr id="65" name="Picture 6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95325" y="2292676"/>
              <a:ext cx="925865" cy="240899"/>
            </a:xfrm>
            <a:prstGeom prst="rect">
              <a:avLst/>
            </a:prstGeom>
          </p:spPr>
        </p:pic>
        <p:grpSp>
          <p:nvGrpSpPr>
            <p:cNvPr id="66" name="Group 65"/>
            <p:cNvGrpSpPr/>
            <p:nvPr/>
          </p:nvGrpSpPr>
          <p:grpSpPr>
            <a:xfrm>
              <a:off x="9623592" y="1883357"/>
              <a:ext cx="431877" cy="733319"/>
              <a:chOff x="1879909" y="1752600"/>
              <a:chExt cx="432948" cy="735138"/>
            </a:xfrm>
          </p:grpSpPr>
          <p:pic>
            <p:nvPicPr>
              <p:cNvPr id="67" name="Picture 6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79909" y="1752600"/>
                <a:ext cx="432948" cy="216474"/>
              </a:xfrm>
              <a:prstGeom prst="rect">
                <a:avLst/>
              </a:prstGeom>
            </p:spPr>
          </p:pic>
          <p:pic>
            <p:nvPicPr>
              <p:cNvPr id="68" name="Picture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79910" y="2072248"/>
                <a:ext cx="352643" cy="415490"/>
              </a:xfrm>
              <a:prstGeom prst="rect">
                <a:avLst/>
              </a:prstGeom>
            </p:spPr>
          </p:pic>
        </p:grpSp>
      </p:grpSp>
      <p:pic>
        <p:nvPicPr>
          <p:cNvPr id="63" name="Picture 62">
            <a:extLst>
              <a:ext uri="{FF2B5EF4-FFF2-40B4-BE49-F238E27FC236}">
                <a16:creationId xmlns:a16="http://schemas.microsoft.com/office/drawing/2014/main" id="{989B81FA-66F1-4A4A-B9F7-3BD7BE783DB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591735" y="1530960"/>
            <a:ext cx="872879" cy="755040"/>
          </a:xfrm>
          <a:prstGeom prst="rect">
            <a:avLst/>
          </a:prstGeom>
        </p:spPr>
      </p:pic>
      <p:pic>
        <p:nvPicPr>
          <p:cNvPr id="6" name="Graphic 5">
            <a:extLst>
              <a:ext uri="{FF2B5EF4-FFF2-40B4-BE49-F238E27FC236}">
                <a16:creationId xmlns:a16="http://schemas.microsoft.com/office/drawing/2014/main" id="{54E8813D-B58D-4435-AA4D-4FCDDFFCBF2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42108" y="1240431"/>
            <a:ext cx="1868805" cy="1178719"/>
          </a:xfrm>
          <a:prstGeom prst="rect">
            <a:avLst/>
          </a:prstGeom>
        </p:spPr>
      </p:pic>
      <p:pic>
        <p:nvPicPr>
          <p:cNvPr id="7" name="Graphic 6">
            <a:extLst>
              <a:ext uri="{FF2B5EF4-FFF2-40B4-BE49-F238E27FC236}">
                <a16:creationId xmlns:a16="http://schemas.microsoft.com/office/drawing/2014/main" id="{13C02F01-6CB3-4B49-B178-536A3C9DE39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425388" y="1322911"/>
            <a:ext cx="1868805" cy="1178719"/>
          </a:xfrm>
          <a:prstGeom prst="rect">
            <a:avLst/>
          </a:prstGeom>
        </p:spPr>
      </p:pic>
      <p:pic>
        <p:nvPicPr>
          <p:cNvPr id="8" name="Graphic 7">
            <a:extLst>
              <a:ext uri="{FF2B5EF4-FFF2-40B4-BE49-F238E27FC236}">
                <a16:creationId xmlns:a16="http://schemas.microsoft.com/office/drawing/2014/main" id="{698759E6-A838-4FFE-96DA-4890E661F8D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872610" y="1260983"/>
            <a:ext cx="1868805" cy="1178719"/>
          </a:xfrm>
          <a:prstGeom prst="rect">
            <a:avLst/>
          </a:prstGeom>
        </p:spPr>
      </p:pic>
      <p:sp>
        <p:nvSpPr>
          <p:cNvPr id="64" name="TextBox 63">
            <a:extLst>
              <a:ext uri="{FF2B5EF4-FFF2-40B4-BE49-F238E27FC236}">
                <a16:creationId xmlns:a16="http://schemas.microsoft.com/office/drawing/2014/main" id="{B85F7318-7DEF-479C-9D99-D387A75DBBA5}"/>
              </a:ext>
            </a:extLst>
          </p:cNvPr>
          <p:cNvSpPr txBox="1"/>
          <p:nvPr/>
        </p:nvSpPr>
        <p:spPr>
          <a:xfrm>
            <a:off x="7872610" y="6519446"/>
            <a:ext cx="4453451" cy="338554"/>
          </a:xfrm>
          <a:prstGeom prst="rect">
            <a:avLst/>
          </a:prstGeom>
          <a:noFill/>
        </p:spPr>
        <p:txBody>
          <a:bodyPr wrap="square" rtlCol="0">
            <a:spAutoFit/>
          </a:bodyPr>
          <a:lstStyle/>
          <a:p>
            <a:r>
              <a:rPr lang="en-US" sz="1596" dirty="0">
                <a:latin typeface="Arial" pitchFamily="34" charset="0"/>
                <a:cs typeface="Arial" pitchFamily="34" charset="0"/>
              </a:rPr>
              <a:t>*</a:t>
            </a:r>
            <a:r>
              <a:rPr lang="en-US" sz="1600" dirty="0">
                <a:solidFill>
                  <a:schemeClr val="dk1"/>
                </a:solidFill>
              </a:rPr>
              <a:t>On-demand available in US and Europe</a:t>
            </a:r>
            <a:r>
              <a:rPr lang="en-US" sz="1596" dirty="0">
                <a:latin typeface="Arial" pitchFamily="34" charset="0"/>
                <a:cs typeface="Arial" pitchFamily="34" charset="0"/>
                <a:hlinkClick r:id="rId15"/>
              </a:rPr>
              <a:t> </a:t>
            </a:r>
            <a:endParaRPr lang="en-US" sz="1596" dirty="0">
              <a:latin typeface="Arial" pitchFamily="34" charset="0"/>
              <a:cs typeface="Arial" pitchFamily="34" charset="0"/>
            </a:endParaRPr>
          </a:p>
        </p:txBody>
      </p:sp>
      <p:cxnSp>
        <p:nvCxnSpPr>
          <p:cNvPr id="23" name="Straight Connector 22">
            <a:extLst>
              <a:ext uri="{FF2B5EF4-FFF2-40B4-BE49-F238E27FC236}">
                <a16:creationId xmlns:a16="http://schemas.microsoft.com/office/drawing/2014/main" id="{A3E338C1-8F02-4398-A19C-04152DD20036}"/>
              </a:ext>
            </a:extLst>
          </p:cNvPr>
          <p:cNvCxnSpPr>
            <a:cxnSpLocks/>
          </p:cNvCxnSpPr>
          <p:nvPr/>
        </p:nvCxnSpPr>
        <p:spPr>
          <a:xfrm>
            <a:off x="2828827" y="1240431"/>
            <a:ext cx="0" cy="5242308"/>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0688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3174" y="368660"/>
            <a:ext cx="10742957" cy="990600"/>
          </a:xfrm>
        </p:spPr>
        <p:txBody>
          <a:bodyPr/>
          <a:lstStyle/>
          <a:p>
            <a:r>
              <a:rPr lang="en-US" dirty="0"/>
              <a:t>Practical application of parallel computing</a:t>
            </a:r>
          </a:p>
        </p:txBody>
      </p:sp>
      <p:sp>
        <p:nvSpPr>
          <p:cNvPr id="3" name="Content Placeholder 2"/>
          <p:cNvSpPr>
            <a:spLocks noGrp="1"/>
          </p:cNvSpPr>
          <p:nvPr>
            <p:ph idx="1"/>
          </p:nvPr>
        </p:nvSpPr>
        <p:spPr>
          <a:xfrm>
            <a:off x="623174" y="1600200"/>
            <a:ext cx="10742957" cy="4648200"/>
          </a:xfrm>
        </p:spPr>
        <p:txBody>
          <a:bodyPr/>
          <a:lstStyle/>
          <a:p>
            <a:pPr>
              <a:buFont typeface="Wingdings" panose="05000000000000000000" pitchFamily="2" charset="2"/>
              <a:buChar char="Ø"/>
            </a:pPr>
            <a:r>
              <a:rPr lang="en-US" dirty="0"/>
              <a:t>Why parallel computing?</a:t>
            </a:r>
          </a:p>
          <a:p>
            <a:pPr lvl="1">
              <a:lnSpc>
                <a:spcPct val="150000"/>
              </a:lnSpc>
              <a:buFont typeface="Arial" panose="020B0604020202020204" pitchFamily="34" charset="0"/>
              <a:buChar char="•"/>
            </a:pPr>
            <a:r>
              <a:rPr lang="en-US" dirty="0"/>
              <a:t>Need faster insight to bring competitive products to market quickly</a:t>
            </a:r>
          </a:p>
          <a:p>
            <a:pPr lvl="1">
              <a:lnSpc>
                <a:spcPct val="150000"/>
              </a:lnSpc>
              <a:buFont typeface="Arial" panose="020B0604020202020204" pitchFamily="34" charset="0"/>
              <a:buChar char="•"/>
            </a:pPr>
            <a:r>
              <a:rPr lang="en-US" dirty="0"/>
              <a:t>Computing infrastructure is broadly available (multicore desktops, GPUs, clusters)</a:t>
            </a:r>
          </a:p>
          <a:p>
            <a:pPr marL="457200" lvl="1" indent="0">
              <a:buNone/>
            </a:pPr>
            <a:endParaRPr lang="en-US" dirty="0"/>
          </a:p>
          <a:p>
            <a:pPr marL="457200" lvl="1" indent="0">
              <a:buNone/>
            </a:pPr>
            <a:endParaRPr lang="en-US" dirty="0"/>
          </a:p>
          <a:p>
            <a:pPr algn="just">
              <a:buFont typeface="Wingdings" panose="05000000000000000000" pitchFamily="2" charset="2"/>
              <a:buChar char="Ø"/>
            </a:pPr>
            <a:r>
              <a:rPr lang="en-US" dirty="0"/>
              <a:t>Why parallel computing with MATLAB</a:t>
            </a:r>
          </a:p>
          <a:p>
            <a:pPr lvl="1" algn="just">
              <a:lnSpc>
                <a:spcPct val="150000"/>
              </a:lnSpc>
              <a:buFont typeface="Arial" panose="020B0604020202020204" pitchFamily="34" charset="0"/>
              <a:buChar char="•"/>
            </a:pPr>
            <a:r>
              <a:rPr lang="en-US" dirty="0"/>
              <a:t>Leverage computational power of more hardware </a:t>
            </a:r>
          </a:p>
          <a:p>
            <a:pPr lvl="1" algn="just">
              <a:lnSpc>
                <a:spcPct val="150000"/>
              </a:lnSpc>
              <a:buFont typeface="Arial" panose="020B0604020202020204" pitchFamily="34" charset="0"/>
              <a:buChar char="•"/>
            </a:pPr>
            <a:r>
              <a:rPr lang="en-US" dirty="0"/>
              <a:t>Accelerate workflows with minimal to no code changes to your original code  </a:t>
            </a:r>
          </a:p>
          <a:p>
            <a:pPr lvl="1" algn="just">
              <a:lnSpc>
                <a:spcPct val="150000"/>
              </a:lnSpc>
              <a:buFont typeface="Arial" panose="020B0604020202020204" pitchFamily="34" charset="0"/>
              <a:buChar char="•"/>
            </a:pPr>
            <a:r>
              <a:rPr lang="en-US" dirty="0"/>
              <a:t>Focus on your engineering and research, not the computation</a:t>
            </a:r>
          </a:p>
          <a:p>
            <a:pPr marL="457200" lvl="1" indent="0" algn="just">
              <a:lnSpc>
                <a:spcPct val="150000"/>
              </a:lnSpc>
              <a:buNone/>
            </a:pPr>
            <a:endParaRPr lang="en-US" sz="2400" dirty="0"/>
          </a:p>
          <a:p>
            <a:pPr marL="0" indent="0" algn="just">
              <a:buNone/>
            </a:pPr>
            <a:endParaRPr lang="en-US" dirty="0"/>
          </a:p>
        </p:txBody>
      </p:sp>
    </p:spTree>
    <p:extLst>
      <p:ext uri="{BB962C8B-B14F-4D97-AF65-F5344CB8AC3E}">
        <p14:creationId xmlns:p14="http://schemas.microsoft.com/office/powerpoint/2010/main" val="1443539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A5CB6-EF46-47DA-9B06-9E7AFD4956A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ED7A384-40A6-4F16-8C42-F0C47DFA78C5}"/>
              </a:ext>
            </a:extLst>
          </p:cNvPr>
          <p:cNvSpPr>
            <a:spLocks noGrp="1"/>
          </p:cNvSpPr>
          <p:nvPr>
            <p:ph idx="1"/>
          </p:nvPr>
        </p:nvSpPr>
        <p:spPr>
          <a:xfrm>
            <a:off x="609602" y="1600200"/>
            <a:ext cx="10769600" cy="4648200"/>
          </a:xfrm>
        </p:spPr>
        <p:txBody>
          <a:bodyPr/>
          <a:lstStyle/>
          <a:p>
            <a:pPr>
              <a:buFont typeface="Wingdings" panose="05000000000000000000" pitchFamily="2" charset="2"/>
              <a:buChar char="Ø"/>
            </a:pPr>
            <a:r>
              <a:rPr lang="en-US" sz="2800" dirty="0"/>
              <a:t>Getting started with parallel computing in MATLAB</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Scaling beyond the desktop to clouds and clusters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solidFill>
                  <a:srgbClr val="FF0000"/>
                </a:solidFill>
              </a:rPr>
              <a:t>Big Data</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Accelerate applications with NVIDIA GPUs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Summary</a:t>
            </a:r>
          </a:p>
        </p:txBody>
      </p:sp>
    </p:spTree>
    <p:extLst>
      <p:ext uri="{BB962C8B-B14F-4D97-AF65-F5344CB8AC3E}">
        <p14:creationId xmlns:p14="http://schemas.microsoft.com/office/powerpoint/2010/main" val="15913372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Big solutions</a:t>
            </a:r>
          </a:p>
        </p:txBody>
      </p:sp>
      <p:sp>
        <p:nvSpPr>
          <p:cNvPr id="3" name="Content Placeholder 2"/>
          <p:cNvSpPr>
            <a:spLocks noGrp="1"/>
          </p:cNvSpPr>
          <p:nvPr>
            <p:ph idx="1"/>
          </p:nvPr>
        </p:nvSpPr>
        <p:spPr>
          <a:xfrm>
            <a:off x="636715" y="1637696"/>
            <a:ext cx="10716378" cy="4603729"/>
          </a:xfrm>
        </p:spPr>
        <p:txBody>
          <a:bodyPr/>
          <a:lstStyle/>
          <a:p>
            <a:pPr marL="0" indent="0">
              <a:buNone/>
            </a:pPr>
            <a:r>
              <a:rPr lang="en-GB" b="1" dirty="0"/>
              <a:t>Wouldn’t it be nice if you could:</a:t>
            </a:r>
          </a:p>
          <a:p>
            <a:pPr lvl="2"/>
            <a:endParaRPr lang="en-GB" sz="1197" dirty="0"/>
          </a:p>
          <a:p>
            <a:r>
              <a:rPr lang="en-GB" sz="1995" dirty="0"/>
              <a:t>Easily access data however it is stored</a:t>
            </a:r>
          </a:p>
          <a:p>
            <a:endParaRPr lang="en-GB" sz="1995" dirty="0"/>
          </a:p>
          <a:p>
            <a:r>
              <a:rPr lang="en-GB" sz="1995" dirty="0"/>
              <a:t>Prototype algorithms quickly using small data sets</a:t>
            </a:r>
          </a:p>
          <a:p>
            <a:endParaRPr lang="en-GB" sz="1995" dirty="0"/>
          </a:p>
          <a:p>
            <a:r>
              <a:rPr lang="en-GB" sz="1995" dirty="0"/>
              <a:t>Scale up to big data sets running on large clusters</a:t>
            </a:r>
          </a:p>
          <a:p>
            <a:endParaRPr lang="en-GB" sz="1995" b="1" dirty="0">
              <a:solidFill>
                <a:schemeClr val="accent4"/>
              </a:solidFill>
            </a:endParaRPr>
          </a:p>
          <a:p>
            <a:r>
              <a:rPr lang="en-GB" sz="1995" b="1" dirty="0">
                <a:solidFill>
                  <a:schemeClr val="accent4"/>
                </a:solidFill>
              </a:rPr>
              <a:t>Using the same intuitive MATLAB syntax you are used to</a:t>
            </a:r>
            <a:endParaRPr lang="en-GB" dirty="0"/>
          </a:p>
          <a:p>
            <a:endParaRPr lang="en-GB" dirty="0"/>
          </a:p>
        </p:txBody>
      </p:sp>
      <p:sp>
        <p:nvSpPr>
          <p:cNvPr id="7" name="Oval 6"/>
          <p:cNvSpPr/>
          <p:nvPr/>
        </p:nvSpPr>
        <p:spPr>
          <a:xfrm>
            <a:off x="9195282" y="4209282"/>
            <a:ext cx="1689442" cy="1652087"/>
          </a:xfrm>
          <a:prstGeom prst="ellipse">
            <a:avLst/>
          </a:prstGeom>
          <a:gradFill>
            <a:gsLst>
              <a:gs pos="0">
                <a:schemeClr val="accent3"/>
              </a:gs>
              <a:gs pos="35000">
                <a:srgbClr val="00B050"/>
              </a:gs>
              <a:gs pos="100000">
                <a:schemeClr val="accent3">
                  <a:lumMod val="20000"/>
                  <a:lumOff val="80000"/>
                </a:schemeClr>
              </a:gs>
            </a:gsLst>
          </a:gradFill>
          <a:ln w="63500">
            <a:solidFill>
              <a:srgbClr val="0F5D3F"/>
            </a:solidFill>
          </a:ln>
        </p:spPr>
        <p:style>
          <a:lnRef idx="1">
            <a:schemeClr val="accent4"/>
          </a:lnRef>
          <a:fillRef idx="2">
            <a:schemeClr val="accent4"/>
          </a:fillRef>
          <a:effectRef idx="1">
            <a:schemeClr val="accent4"/>
          </a:effectRef>
          <a:fontRef idx="minor">
            <a:schemeClr val="dk1"/>
          </a:fontRef>
        </p:style>
        <p:txBody>
          <a:bodyPr tIns="466842" rtlCol="0" anchor="ctr"/>
          <a:lstStyle/>
          <a:p>
            <a:pPr algn="ctr"/>
            <a:r>
              <a:rPr lang="en-GB" sz="11970" b="1" dirty="0">
                <a:ln w="12700">
                  <a:solidFill>
                    <a:srgbClr val="0F5D3F"/>
                  </a:solidFill>
                </a:ln>
                <a:solidFill>
                  <a:schemeClr val="bg1"/>
                </a:solidFill>
                <a:latin typeface="Arial" pitchFamily="34" charset="0"/>
                <a:cs typeface="Arial" pitchFamily="34" charset="0"/>
                <a:sym typeface="Wingdings 2" panose="05020102010507070707" pitchFamily="18" charset="2"/>
              </a:rPr>
              <a:t></a:t>
            </a:r>
            <a:endParaRPr lang="en-GB" sz="11970" b="1" dirty="0">
              <a:ln w="12700">
                <a:solidFill>
                  <a:srgbClr val="0F5D3F"/>
                </a:solidFill>
              </a:ln>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40103973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Freeform 16"/>
          <p:cNvSpPr>
            <a:spLocks/>
          </p:cNvSpPr>
          <p:nvPr/>
        </p:nvSpPr>
        <p:spPr bwMode="auto">
          <a:xfrm>
            <a:off x="4611135" y="1520789"/>
            <a:ext cx="2185852" cy="1341639"/>
          </a:xfrm>
          <a:custGeom>
            <a:avLst/>
            <a:gdLst>
              <a:gd name="T0" fmla="*/ 1889 w 3588"/>
              <a:gd name="T1" fmla="*/ 2 h 2112"/>
              <a:gd name="T2" fmla="*/ 2008 w 3588"/>
              <a:gd name="T3" fmla="*/ 26 h 2112"/>
              <a:gd name="T4" fmla="*/ 2119 w 3588"/>
              <a:gd name="T5" fmla="*/ 71 h 2112"/>
              <a:gd name="T6" fmla="*/ 2217 w 3588"/>
              <a:gd name="T7" fmla="*/ 135 h 2112"/>
              <a:gd name="T8" fmla="*/ 2303 w 3588"/>
              <a:gd name="T9" fmla="*/ 215 h 2112"/>
              <a:gd name="T10" fmla="*/ 2371 w 3588"/>
              <a:gd name="T11" fmla="*/ 310 h 2112"/>
              <a:gd name="T12" fmla="*/ 2422 w 3588"/>
              <a:gd name="T13" fmla="*/ 416 h 2112"/>
              <a:gd name="T14" fmla="*/ 2541 w 3588"/>
              <a:gd name="T15" fmla="*/ 443 h 2112"/>
              <a:gd name="T16" fmla="*/ 2650 w 3588"/>
              <a:gd name="T17" fmla="*/ 491 h 2112"/>
              <a:gd name="T18" fmla="*/ 2746 w 3588"/>
              <a:gd name="T19" fmla="*/ 557 h 2112"/>
              <a:gd name="T20" fmla="*/ 2830 w 3588"/>
              <a:gd name="T21" fmla="*/ 640 h 2112"/>
              <a:gd name="T22" fmla="*/ 2896 w 3588"/>
              <a:gd name="T23" fmla="*/ 737 h 2112"/>
              <a:gd name="T24" fmla="*/ 2944 w 3588"/>
              <a:gd name="T25" fmla="*/ 846 h 2112"/>
              <a:gd name="T26" fmla="*/ 3019 w 3588"/>
              <a:gd name="T27" fmla="*/ 848 h 2112"/>
              <a:gd name="T28" fmla="*/ 3142 w 3588"/>
              <a:gd name="T29" fmla="*/ 875 h 2112"/>
              <a:gd name="T30" fmla="*/ 3256 w 3588"/>
              <a:gd name="T31" fmla="*/ 922 h 2112"/>
              <a:gd name="T32" fmla="*/ 3357 w 3588"/>
              <a:gd name="T33" fmla="*/ 991 h 2112"/>
              <a:gd name="T34" fmla="*/ 3443 w 3588"/>
              <a:gd name="T35" fmla="*/ 1077 h 2112"/>
              <a:gd name="T36" fmla="*/ 3512 w 3588"/>
              <a:gd name="T37" fmla="*/ 1178 h 2112"/>
              <a:gd name="T38" fmla="*/ 3560 w 3588"/>
              <a:gd name="T39" fmla="*/ 1291 h 2112"/>
              <a:gd name="T40" fmla="*/ 3585 w 3588"/>
              <a:gd name="T41" fmla="*/ 1415 h 2112"/>
              <a:gd name="T42" fmla="*/ 3585 w 3588"/>
              <a:gd name="T43" fmla="*/ 1544 h 2112"/>
              <a:gd name="T44" fmla="*/ 3560 w 3588"/>
              <a:gd name="T45" fmla="*/ 1667 h 2112"/>
              <a:gd name="T46" fmla="*/ 3512 w 3588"/>
              <a:gd name="T47" fmla="*/ 1780 h 2112"/>
              <a:gd name="T48" fmla="*/ 3444 w 3588"/>
              <a:gd name="T49" fmla="*/ 1880 h 2112"/>
              <a:gd name="T50" fmla="*/ 3360 w 3588"/>
              <a:gd name="T51" fmla="*/ 1965 h 2112"/>
              <a:gd name="T52" fmla="*/ 3260 w 3588"/>
              <a:gd name="T53" fmla="*/ 2034 h 2112"/>
              <a:gd name="T54" fmla="*/ 3148 w 3588"/>
              <a:gd name="T55" fmla="*/ 2083 h 2112"/>
              <a:gd name="T56" fmla="*/ 3025 w 3588"/>
              <a:gd name="T57" fmla="*/ 2109 h 2112"/>
              <a:gd name="T58" fmla="*/ 2961 w 3588"/>
              <a:gd name="T59" fmla="*/ 2112 h 2112"/>
              <a:gd name="T60" fmla="*/ 626 w 3588"/>
              <a:gd name="T61" fmla="*/ 2112 h 2112"/>
              <a:gd name="T62" fmla="*/ 500 w 3588"/>
              <a:gd name="T63" fmla="*/ 2098 h 2112"/>
              <a:gd name="T64" fmla="*/ 382 w 3588"/>
              <a:gd name="T65" fmla="*/ 2060 h 2112"/>
              <a:gd name="T66" fmla="*/ 276 w 3588"/>
              <a:gd name="T67" fmla="*/ 2001 h 2112"/>
              <a:gd name="T68" fmla="*/ 183 w 3588"/>
              <a:gd name="T69" fmla="*/ 1924 h 2112"/>
              <a:gd name="T70" fmla="*/ 107 w 3588"/>
              <a:gd name="T71" fmla="*/ 1831 h 2112"/>
              <a:gd name="T72" fmla="*/ 49 w 3588"/>
              <a:gd name="T73" fmla="*/ 1724 h 2112"/>
              <a:gd name="T74" fmla="*/ 13 w 3588"/>
              <a:gd name="T75" fmla="*/ 1606 h 2112"/>
              <a:gd name="T76" fmla="*/ 0 w 3588"/>
              <a:gd name="T77" fmla="*/ 1479 h 2112"/>
              <a:gd name="T78" fmla="*/ 13 w 3588"/>
              <a:gd name="T79" fmla="*/ 1353 h 2112"/>
              <a:gd name="T80" fmla="*/ 49 w 3588"/>
              <a:gd name="T81" fmla="*/ 1235 h 2112"/>
              <a:gd name="T82" fmla="*/ 105 w 3588"/>
              <a:gd name="T83" fmla="*/ 1129 h 2112"/>
              <a:gd name="T84" fmla="*/ 182 w 3588"/>
              <a:gd name="T85" fmla="*/ 1035 h 2112"/>
              <a:gd name="T86" fmla="*/ 274 w 3588"/>
              <a:gd name="T87" fmla="*/ 958 h 2112"/>
              <a:gd name="T88" fmla="*/ 379 w 3588"/>
              <a:gd name="T89" fmla="*/ 900 h 2112"/>
              <a:gd name="T90" fmla="*/ 436 w 3588"/>
              <a:gd name="T91" fmla="*/ 854 h 2112"/>
              <a:gd name="T92" fmla="*/ 449 w 3588"/>
              <a:gd name="T93" fmla="*/ 726 h 2112"/>
              <a:gd name="T94" fmla="*/ 486 w 3588"/>
              <a:gd name="T95" fmla="*/ 607 h 2112"/>
              <a:gd name="T96" fmla="*/ 544 w 3588"/>
              <a:gd name="T97" fmla="*/ 500 h 2112"/>
              <a:gd name="T98" fmla="*/ 622 w 3588"/>
              <a:gd name="T99" fmla="*/ 405 h 2112"/>
              <a:gd name="T100" fmla="*/ 715 w 3588"/>
              <a:gd name="T101" fmla="*/ 328 h 2112"/>
              <a:gd name="T102" fmla="*/ 823 w 3588"/>
              <a:gd name="T103" fmla="*/ 271 h 2112"/>
              <a:gd name="T104" fmla="*/ 942 w 3588"/>
              <a:gd name="T105" fmla="*/ 234 h 2112"/>
              <a:gd name="T106" fmla="*/ 1070 w 3588"/>
              <a:gd name="T107" fmla="*/ 221 h 2112"/>
              <a:gd name="T108" fmla="*/ 1194 w 3588"/>
              <a:gd name="T109" fmla="*/ 232 h 2112"/>
              <a:gd name="T110" fmla="*/ 1309 w 3588"/>
              <a:gd name="T111" fmla="*/ 267 h 2112"/>
              <a:gd name="T112" fmla="*/ 1386 w 3588"/>
              <a:gd name="T113" fmla="*/ 177 h 2112"/>
              <a:gd name="T114" fmla="*/ 1480 w 3588"/>
              <a:gd name="T115" fmla="*/ 103 h 2112"/>
              <a:gd name="T116" fmla="*/ 1585 w 3588"/>
              <a:gd name="T117" fmla="*/ 47 h 2112"/>
              <a:gd name="T118" fmla="*/ 1702 w 3588"/>
              <a:gd name="T119" fmla="*/ 12 h 2112"/>
              <a:gd name="T120" fmla="*/ 1827 w 3588"/>
              <a:gd name="T121" fmla="*/ 0 h 2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88" h="2112">
                <a:moveTo>
                  <a:pt x="1827" y="0"/>
                </a:moveTo>
                <a:lnTo>
                  <a:pt x="1889" y="2"/>
                </a:lnTo>
                <a:lnTo>
                  <a:pt x="1949" y="12"/>
                </a:lnTo>
                <a:lnTo>
                  <a:pt x="2008" y="26"/>
                </a:lnTo>
                <a:lnTo>
                  <a:pt x="2065" y="46"/>
                </a:lnTo>
                <a:lnTo>
                  <a:pt x="2119" y="71"/>
                </a:lnTo>
                <a:lnTo>
                  <a:pt x="2169" y="100"/>
                </a:lnTo>
                <a:lnTo>
                  <a:pt x="2217" y="135"/>
                </a:lnTo>
                <a:lnTo>
                  <a:pt x="2262" y="173"/>
                </a:lnTo>
                <a:lnTo>
                  <a:pt x="2303" y="215"/>
                </a:lnTo>
                <a:lnTo>
                  <a:pt x="2339" y="261"/>
                </a:lnTo>
                <a:lnTo>
                  <a:pt x="2371" y="310"/>
                </a:lnTo>
                <a:lnTo>
                  <a:pt x="2400" y="362"/>
                </a:lnTo>
                <a:lnTo>
                  <a:pt x="2422" y="416"/>
                </a:lnTo>
                <a:lnTo>
                  <a:pt x="2482" y="427"/>
                </a:lnTo>
                <a:lnTo>
                  <a:pt x="2541" y="443"/>
                </a:lnTo>
                <a:lnTo>
                  <a:pt x="2596" y="464"/>
                </a:lnTo>
                <a:lnTo>
                  <a:pt x="2650" y="491"/>
                </a:lnTo>
                <a:lnTo>
                  <a:pt x="2700" y="521"/>
                </a:lnTo>
                <a:lnTo>
                  <a:pt x="2746" y="557"/>
                </a:lnTo>
                <a:lnTo>
                  <a:pt x="2790" y="596"/>
                </a:lnTo>
                <a:lnTo>
                  <a:pt x="2830" y="640"/>
                </a:lnTo>
                <a:lnTo>
                  <a:pt x="2865" y="687"/>
                </a:lnTo>
                <a:lnTo>
                  <a:pt x="2896" y="737"/>
                </a:lnTo>
                <a:lnTo>
                  <a:pt x="2923" y="790"/>
                </a:lnTo>
                <a:lnTo>
                  <a:pt x="2944" y="846"/>
                </a:lnTo>
                <a:lnTo>
                  <a:pt x="2954" y="845"/>
                </a:lnTo>
                <a:lnTo>
                  <a:pt x="3019" y="848"/>
                </a:lnTo>
                <a:lnTo>
                  <a:pt x="3082" y="858"/>
                </a:lnTo>
                <a:lnTo>
                  <a:pt x="3142" y="875"/>
                </a:lnTo>
                <a:lnTo>
                  <a:pt x="3201" y="895"/>
                </a:lnTo>
                <a:lnTo>
                  <a:pt x="3256" y="922"/>
                </a:lnTo>
                <a:lnTo>
                  <a:pt x="3309" y="954"/>
                </a:lnTo>
                <a:lnTo>
                  <a:pt x="3357" y="991"/>
                </a:lnTo>
                <a:lnTo>
                  <a:pt x="3402" y="1031"/>
                </a:lnTo>
                <a:lnTo>
                  <a:pt x="3443" y="1077"/>
                </a:lnTo>
                <a:lnTo>
                  <a:pt x="3479" y="1124"/>
                </a:lnTo>
                <a:lnTo>
                  <a:pt x="3512" y="1178"/>
                </a:lnTo>
                <a:lnTo>
                  <a:pt x="3538" y="1232"/>
                </a:lnTo>
                <a:lnTo>
                  <a:pt x="3560" y="1291"/>
                </a:lnTo>
                <a:lnTo>
                  <a:pt x="3575" y="1352"/>
                </a:lnTo>
                <a:lnTo>
                  <a:pt x="3585" y="1415"/>
                </a:lnTo>
                <a:lnTo>
                  <a:pt x="3588" y="1479"/>
                </a:lnTo>
                <a:lnTo>
                  <a:pt x="3585" y="1544"/>
                </a:lnTo>
                <a:lnTo>
                  <a:pt x="3575" y="1606"/>
                </a:lnTo>
                <a:lnTo>
                  <a:pt x="3560" y="1667"/>
                </a:lnTo>
                <a:lnTo>
                  <a:pt x="3539" y="1724"/>
                </a:lnTo>
                <a:lnTo>
                  <a:pt x="3512" y="1780"/>
                </a:lnTo>
                <a:lnTo>
                  <a:pt x="3481" y="1832"/>
                </a:lnTo>
                <a:lnTo>
                  <a:pt x="3444" y="1880"/>
                </a:lnTo>
                <a:lnTo>
                  <a:pt x="3404" y="1925"/>
                </a:lnTo>
                <a:lnTo>
                  <a:pt x="3360" y="1965"/>
                </a:lnTo>
                <a:lnTo>
                  <a:pt x="3312" y="2002"/>
                </a:lnTo>
                <a:lnTo>
                  <a:pt x="3260" y="2034"/>
                </a:lnTo>
                <a:lnTo>
                  <a:pt x="3205" y="2061"/>
                </a:lnTo>
                <a:lnTo>
                  <a:pt x="3148" y="2083"/>
                </a:lnTo>
                <a:lnTo>
                  <a:pt x="3087" y="2098"/>
                </a:lnTo>
                <a:lnTo>
                  <a:pt x="3025" y="2109"/>
                </a:lnTo>
                <a:lnTo>
                  <a:pt x="2961" y="2112"/>
                </a:lnTo>
                <a:lnTo>
                  <a:pt x="2961" y="2112"/>
                </a:lnTo>
                <a:lnTo>
                  <a:pt x="626" y="2112"/>
                </a:lnTo>
                <a:lnTo>
                  <a:pt x="626" y="2112"/>
                </a:lnTo>
                <a:lnTo>
                  <a:pt x="562" y="2108"/>
                </a:lnTo>
                <a:lnTo>
                  <a:pt x="500" y="2098"/>
                </a:lnTo>
                <a:lnTo>
                  <a:pt x="439" y="2082"/>
                </a:lnTo>
                <a:lnTo>
                  <a:pt x="382" y="2060"/>
                </a:lnTo>
                <a:lnTo>
                  <a:pt x="327" y="2034"/>
                </a:lnTo>
                <a:lnTo>
                  <a:pt x="276" y="2001"/>
                </a:lnTo>
                <a:lnTo>
                  <a:pt x="227" y="1965"/>
                </a:lnTo>
                <a:lnTo>
                  <a:pt x="183" y="1924"/>
                </a:lnTo>
                <a:lnTo>
                  <a:pt x="142" y="1880"/>
                </a:lnTo>
                <a:lnTo>
                  <a:pt x="107" y="1831"/>
                </a:lnTo>
                <a:lnTo>
                  <a:pt x="75" y="1778"/>
                </a:lnTo>
                <a:lnTo>
                  <a:pt x="49" y="1724"/>
                </a:lnTo>
                <a:lnTo>
                  <a:pt x="28" y="1665"/>
                </a:lnTo>
                <a:lnTo>
                  <a:pt x="13" y="1606"/>
                </a:lnTo>
                <a:lnTo>
                  <a:pt x="3" y="1544"/>
                </a:lnTo>
                <a:lnTo>
                  <a:pt x="0" y="1479"/>
                </a:lnTo>
                <a:lnTo>
                  <a:pt x="3" y="1415"/>
                </a:lnTo>
                <a:lnTo>
                  <a:pt x="13" y="1353"/>
                </a:lnTo>
                <a:lnTo>
                  <a:pt x="28" y="1293"/>
                </a:lnTo>
                <a:lnTo>
                  <a:pt x="49" y="1235"/>
                </a:lnTo>
                <a:lnTo>
                  <a:pt x="75" y="1180"/>
                </a:lnTo>
                <a:lnTo>
                  <a:pt x="105" y="1129"/>
                </a:lnTo>
                <a:lnTo>
                  <a:pt x="141" y="1080"/>
                </a:lnTo>
                <a:lnTo>
                  <a:pt x="182" y="1035"/>
                </a:lnTo>
                <a:lnTo>
                  <a:pt x="226" y="994"/>
                </a:lnTo>
                <a:lnTo>
                  <a:pt x="274" y="958"/>
                </a:lnTo>
                <a:lnTo>
                  <a:pt x="325" y="926"/>
                </a:lnTo>
                <a:lnTo>
                  <a:pt x="379" y="900"/>
                </a:lnTo>
                <a:lnTo>
                  <a:pt x="436" y="877"/>
                </a:lnTo>
                <a:lnTo>
                  <a:pt x="436" y="854"/>
                </a:lnTo>
                <a:lnTo>
                  <a:pt x="439" y="789"/>
                </a:lnTo>
                <a:lnTo>
                  <a:pt x="449" y="726"/>
                </a:lnTo>
                <a:lnTo>
                  <a:pt x="464" y="665"/>
                </a:lnTo>
                <a:lnTo>
                  <a:pt x="486" y="607"/>
                </a:lnTo>
                <a:lnTo>
                  <a:pt x="512" y="552"/>
                </a:lnTo>
                <a:lnTo>
                  <a:pt x="544" y="500"/>
                </a:lnTo>
                <a:lnTo>
                  <a:pt x="581" y="451"/>
                </a:lnTo>
                <a:lnTo>
                  <a:pt x="622" y="405"/>
                </a:lnTo>
                <a:lnTo>
                  <a:pt x="666" y="365"/>
                </a:lnTo>
                <a:lnTo>
                  <a:pt x="715" y="328"/>
                </a:lnTo>
                <a:lnTo>
                  <a:pt x="768" y="297"/>
                </a:lnTo>
                <a:lnTo>
                  <a:pt x="823" y="271"/>
                </a:lnTo>
                <a:lnTo>
                  <a:pt x="881" y="249"/>
                </a:lnTo>
                <a:lnTo>
                  <a:pt x="942" y="234"/>
                </a:lnTo>
                <a:lnTo>
                  <a:pt x="1005" y="224"/>
                </a:lnTo>
                <a:lnTo>
                  <a:pt x="1070" y="221"/>
                </a:lnTo>
                <a:lnTo>
                  <a:pt x="1133" y="224"/>
                </a:lnTo>
                <a:lnTo>
                  <a:pt x="1194" y="232"/>
                </a:lnTo>
                <a:lnTo>
                  <a:pt x="1253" y="247"/>
                </a:lnTo>
                <a:lnTo>
                  <a:pt x="1309" y="267"/>
                </a:lnTo>
                <a:lnTo>
                  <a:pt x="1346" y="221"/>
                </a:lnTo>
                <a:lnTo>
                  <a:pt x="1386" y="177"/>
                </a:lnTo>
                <a:lnTo>
                  <a:pt x="1431" y="138"/>
                </a:lnTo>
                <a:lnTo>
                  <a:pt x="1480" y="103"/>
                </a:lnTo>
                <a:lnTo>
                  <a:pt x="1531" y="73"/>
                </a:lnTo>
                <a:lnTo>
                  <a:pt x="1585" y="47"/>
                </a:lnTo>
                <a:lnTo>
                  <a:pt x="1643" y="27"/>
                </a:lnTo>
                <a:lnTo>
                  <a:pt x="1702" y="12"/>
                </a:lnTo>
                <a:lnTo>
                  <a:pt x="1764" y="3"/>
                </a:lnTo>
                <a:lnTo>
                  <a:pt x="1827" y="0"/>
                </a:lnTo>
                <a:close/>
              </a:path>
            </a:pathLst>
          </a:custGeom>
          <a:solidFill>
            <a:schemeClr val="tx2">
              <a:lumMod val="20000"/>
              <a:lumOff val="8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p:txBody>
          <a:bodyPr/>
          <a:lstStyle/>
          <a:p>
            <a:r>
              <a:rPr lang="en-US" dirty="0"/>
              <a:t>Big Data capabilities in MATLAB</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0671" y="2064406"/>
            <a:ext cx="752021" cy="90146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05700" y="3957213"/>
            <a:ext cx="1892410" cy="1280159"/>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2391" y="5214074"/>
            <a:ext cx="1323677" cy="338328"/>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93095" y="4280701"/>
            <a:ext cx="558811" cy="504083"/>
          </a:xfrm>
          <a:prstGeom prst="rect">
            <a:avLst/>
          </a:prstGeom>
        </p:spPr>
      </p:pic>
      <p:grpSp>
        <p:nvGrpSpPr>
          <p:cNvPr id="55" name="Group 54"/>
          <p:cNvGrpSpPr>
            <a:grpSpLocks noChangeAspect="1"/>
          </p:cNvGrpSpPr>
          <p:nvPr/>
        </p:nvGrpSpPr>
        <p:grpSpPr>
          <a:xfrm>
            <a:off x="671530" y="2468574"/>
            <a:ext cx="2590301" cy="3083829"/>
            <a:chOff x="6083933" y="1592796"/>
            <a:chExt cx="3116470" cy="3710243"/>
          </a:xfrm>
        </p:grpSpPr>
        <p:grpSp>
          <p:nvGrpSpPr>
            <p:cNvPr id="11" name="Group 10"/>
            <p:cNvGrpSpPr/>
            <p:nvPr/>
          </p:nvGrpSpPr>
          <p:grpSpPr>
            <a:xfrm>
              <a:off x="6198551" y="1592796"/>
              <a:ext cx="2793029" cy="2395906"/>
              <a:chOff x="3256054" y="4606835"/>
              <a:chExt cx="2143020" cy="1764791"/>
            </a:xfrm>
          </p:grpSpPr>
          <p:grpSp>
            <p:nvGrpSpPr>
              <p:cNvPr id="12" name="Group 11"/>
              <p:cNvGrpSpPr/>
              <p:nvPr/>
            </p:nvGrpSpPr>
            <p:grpSpPr>
              <a:xfrm>
                <a:off x="3256054" y="4606835"/>
                <a:ext cx="2143020" cy="1764791"/>
                <a:chOff x="1051719" y="1862328"/>
                <a:chExt cx="2143020" cy="1764791"/>
              </a:xfrm>
            </p:grpSpPr>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1719" y="1862328"/>
                  <a:ext cx="695220" cy="1764791"/>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75619" y="1862328"/>
                  <a:ext cx="695220" cy="1764791"/>
                </a:xfrm>
                <a:prstGeom prst="rect">
                  <a:avLst/>
                </a:prstGeom>
              </p:spPr>
            </p:pic>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99519" y="1862328"/>
                  <a:ext cx="695220" cy="1764791"/>
                </a:xfrm>
                <a:prstGeom prst="rect">
                  <a:avLst/>
                </a:prstGeom>
              </p:spPr>
            </p:pic>
          </p:grpSp>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26946" y="5292579"/>
                <a:ext cx="1504312" cy="393302"/>
              </a:xfrm>
              <a:prstGeom prst="rect">
                <a:avLst/>
              </a:prstGeom>
            </p:spPr>
          </p:pic>
        </p:grpSp>
        <p:grpSp>
          <p:nvGrpSpPr>
            <p:cNvPr id="17" name="Group 78"/>
            <p:cNvGrpSpPr>
              <a:grpSpLocks/>
            </p:cNvGrpSpPr>
            <p:nvPr/>
          </p:nvGrpSpPr>
          <p:grpSpPr bwMode="auto">
            <a:xfrm>
              <a:off x="6311968" y="4331485"/>
              <a:ext cx="684103" cy="698904"/>
              <a:chOff x="2626" y="688"/>
              <a:chExt cx="508" cy="510"/>
            </a:xfrm>
            <a:noFill/>
          </p:grpSpPr>
          <p:sp>
            <p:nvSpPr>
              <p:cNvPr id="18" name="Text Box 79"/>
              <p:cNvSpPr txBox="1">
                <a:spLocks noChangeAspect="1" noChangeArrowheads="1"/>
              </p:cNvSpPr>
              <p:nvPr/>
            </p:nvSpPr>
            <p:spPr bwMode="auto">
              <a:xfrm>
                <a:off x="2626"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11</a:t>
                </a:r>
              </a:p>
            </p:txBody>
          </p:sp>
          <p:sp>
            <p:nvSpPr>
              <p:cNvPr id="19" name="Text Box 80"/>
              <p:cNvSpPr txBox="1">
                <a:spLocks noChangeAspect="1" noChangeArrowheads="1"/>
              </p:cNvSpPr>
              <p:nvPr/>
            </p:nvSpPr>
            <p:spPr bwMode="auto">
              <a:xfrm>
                <a:off x="2805"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26</a:t>
                </a:r>
              </a:p>
            </p:txBody>
          </p:sp>
          <p:sp>
            <p:nvSpPr>
              <p:cNvPr id="20" name="Text Box 81"/>
              <p:cNvSpPr txBox="1">
                <a:spLocks noChangeAspect="1" noChangeArrowheads="1"/>
              </p:cNvSpPr>
              <p:nvPr/>
            </p:nvSpPr>
            <p:spPr bwMode="auto">
              <a:xfrm>
                <a:off x="2984"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41</a:t>
                </a:r>
              </a:p>
            </p:txBody>
          </p:sp>
          <p:sp>
            <p:nvSpPr>
              <p:cNvPr id="21" name="Text Box 82"/>
              <p:cNvSpPr txBox="1">
                <a:spLocks noChangeAspect="1" noChangeArrowheads="1"/>
              </p:cNvSpPr>
              <p:nvPr/>
            </p:nvSpPr>
            <p:spPr bwMode="auto">
              <a:xfrm>
                <a:off x="2626"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12</a:t>
                </a:r>
              </a:p>
            </p:txBody>
          </p:sp>
          <p:sp>
            <p:nvSpPr>
              <p:cNvPr id="22" name="Text Box 83"/>
              <p:cNvSpPr txBox="1">
                <a:spLocks noChangeAspect="1" noChangeArrowheads="1"/>
              </p:cNvSpPr>
              <p:nvPr/>
            </p:nvSpPr>
            <p:spPr bwMode="auto">
              <a:xfrm>
                <a:off x="2805"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27</a:t>
                </a:r>
              </a:p>
            </p:txBody>
          </p:sp>
          <p:sp>
            <p:nvSpPr>
              <p:cNvPr id="23" name="Text Box 84"/>
              <p:cNvSpPr txBox="1">
                <a:spLocks noChangeAspect="1" noChangeArrowheads="1"/>
              </p:cNvSpPr>
              <p:nvPr/>
            </p:nvSpPr>
            <p:spPr bwMode="auto">
              <a:xfrm>
                <a:off x="2984"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42</a:t>
                </a:r>
              </a:p>
            </p:txBody>
          </p:sp>
          <p:sp>
            <p:nvSpPr>
              <p:cNvPr id="24" name="Text Box 85"/>
              <p:cNvSpPr txBox="1">
                <a:spLocks noChangeAspect="1" noChangeArrowheads="1"/>
              </p:cNvSpPr>
              <p:nvPr/>
            </p:nvSpPr>
            <p:spPr bwMode="auto">
              <a:xfrm>
                <a:off x="2626"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13</a:t>
                </a:r>
              </a:p>
            </p:txBody>
          </p:sp>
          <p:sp>
            <p:nvSpPr>
              <p:cNvPr id="25" name="Text Box 86"/>
              <p:cNvSpPr txBox="1">
                <a:spLocks noChangeAspect="1" noChangeArrowheads="1"/>
              </p:cNvSpPr>
              <p:nvPr/>
            </p:nvSpPr>
            <p:spPr bwMode="auto">
              <a:xfrm>
                <a:off x="2805"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28</a:t>
                </a:r>
              </a:p>
            </p:txBody>
          </p:sp>
          <p:sp>
            <p:nvSpPr>
              <p:cNvPr id="26" name="Text Box 87"/>
              <p:cNvSpPr txBox="1">
                <a:spLocks noChangeAspect="1" noChangeArrowheads="1"/>
              </p:cNvSpPr>
              <p:nvPr/>
            </p:nvSpPr>
            <p:spPr bwMode="auto">
              <a:xfrm>
                <a:off x="2984"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43</a:t>
                </a:r>
              </a:p>
            </p:txBody>
          </p:sp>
        </p:grpSp>
        <p:grpSp>
          <p:nvGrpSpPr>
            <p:cNvPr id="27" name="Group 78"/>
            <p:cNvGrpSpPr>
              <a:grpSpLocks/>
            </p:cNvGrpSpPr>
            <p:nvPr/>
          </p:nvGrpSpPr>
          <p:grpSpPr bwMode="auto">
            <a:xfrm>
              <a:off x="7111460" y="4331485"/>
              <a:ext cx="684103" cy="698904"/>
              <a:chOff x="2626" y="688"/>
              <a:chExt cx="508" cy="510"/>
            </a:xfrm>
            <a:noFill/>
          </p:grpSpPr>
          <p:sp>
            <p:nvSpPr>
              <p:cNvPr id="28" name="Text Box 79"/>
              <p:cNvSpPr txBox="1">
                <a:spLocks noChangeAspect="1" noChangeArrowheads="1"/>
              </p:cNvSpPr>
              <p:nvPr/>
            </p:nvSpPr>
            <p:spPr bwMode="auto">
              <a:xfrm>
                <a:off x="2626"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15</a:t>
                </a:r>
              </a:p>
            </p:txBody>
          </p:sp>
          <p:sp>
            <p:nvSpPr>
              <p:cNvPr id="29" name="Text Box 80"/>
              <p:cNvSpPr txBox="1">
                <a:spLocks noChangeAspect="1" noChangeArrowheads="1"/>
              </p:cNvSpPr>
              <p:nvPr/>
            </p:nvSpPr>
            <p:spPr bwMode="auto">
              <a:xfrm>
                <a:off x="2805"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30</a:t>
                </a:r>
              </a:p>
            </p:txBody>
          </p:sp>
          <p:sp>
            <p:nvSpPr>
              <p:cNvPr id="30" name="Text Box 81"/>
              <p:cNvSpPr txBox="1">
                <a:spLocks noChangeAspect="1" noChangeArrowheads="1"/>
              </p:cNvSpPr>
              <p:nvPr/>
            </p:nvSpPr>
            <p:spPr bwMode="auto">
              <a:xfrm>
                <a:off x="2984"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45</a:t>
                </a:r>
              </a:p>
            </p:txBody>
          </p:sp>
          <p:sp>
            <p:nvSpPr>
              <p:cNvPr id="31" name="Text Box 82"/>
              <p:cNvSpPr txBox="1">
                <a:spLocks noChangeAspect="1" noChangeArrowheads="1"/>
              </p:cNvSpPr>
              <p:nvPr/>
            </p:nvSpPr>
            <p:spPr bwMode="auto">
              <a:xfrm>
                <a:off x="2626"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16</a:t>
                </a:r>
              </a:p>
            </p:txBody>
          </p:sp>
          <p:sp>
            <p:nvSpPr>
              <p:cNvPr id="32" name="Text Box 83"/>
              <p:cNvSpPr txBox="1">
                <a:spLocks noChangeAspect="1" noChangeArrowheads="1"/>
              </p:cNvSpPr>
              <p:nvPr/>
            </p:nvSpPr>
            <p:spPr bwMode="auto">
              <a:xfrm>
                <a:off x="2805"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31</a:t>
                </a:r>
              </a:p>
            </p:txBody>
          </p:sp>
          <p:sp>
            <p:nvSpPr>
              <p:cNvPr id="33" name="Text Box 84"/>
              <p:cNvSpPr txBox="1">
                <a:spLocks noChangeAspect="1" noChangeArrowheads="1"/>
              </p:cNvSpPr>
              <p:nvPr/>
            </p:nvSpPr>
            <p:spPr bwMode="auto">
              <a:xfrm>
                <a:off x="2984"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46</a:t>
                </a:r>
              </a:p>
            </p:txBody>
          </p:sp>
          <p:sp>
            <p:nvSpPr>
              <p:cNvPr id="34" name="Text Box 85"/>
              <p:cNvSpPr txBox="1">
                <a:spLocks noChangeAspect="1" noChangeArrowheads="1"/>
              </p:cNvSpPr>
              <p:nvPr/>
            </p:nvSpPr>
            <p:spPr bwMode="auto">
              <a:xfrm>
                <a:off x="2626"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17</a:t>
                </a:r>
              </a:p>
            </p:txBody>
          </p:sp>
          <p:sp>
            <p:nvSpPr>
              <p:cNvPr id="35" name="Text Box 86"/>
              <p:cNvSpPr txBox="1">
                <a:spLocks noChangeAspect="1" noChangeArrowheads="1"/>
              </p:cNvSpPr>
              <p:nvPr/>
            </p:nvSpPr>
            <p:spPr bwMode="auto">
              <a:xfrm>
                <a:off x="2805"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32</a:t>
                </a:r>
              </a:p>
            </p:txBody>
          </p:sp>
          <p:sp>
            <p:nvSpPr>
              <p:cNvPr id="36" name="Text Box 87"/>
              <p:cNvSpPr txBox="1">
                <a:spLocks noChangeAspect="1" noChangeArrowheads="1"/>
              </p:cNvSpPr>
              <p:nvPr/>
            </p:nvSpPr>
            <p:spPr bwMode="auto">
              <a:xfrm>
                <a:off x="2984"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47</a:t>
                </a:r>
              </a:p>
            </p:txBody>
          </p:sp>
        </p:grpSp>
        <p:pic>
          <p:nvPicPr>
            <p:cNvPr id="37" name="Picture 36"/>
            <p:cNvPicPr>
              <a:picLocks noChangeAspect="1"/>
            </p:cNvPicPr>
            <p:nvPr/>
          </p:nvPicPr>
          <p:blipFill rotWithShape="1">
            <a:blip r:embed="rId9" cstate="print">
              <a:extLst>
                <a:ext uri="{28A0092B-C50C-407E-A947-70E740481C1C}">
                  <a14:useLocalDpi xmlns:a14="http://schemas.microsoft.com/office/drawing/2010/main" val="0"/>
                </a:ext>
              </a:extLst>
            </a:blip>
            <a:srcRect l="46065" t="28834" r="28959" b="24246"/>
            <a:stretch/>
          </p:blipFill>
          <p:spPr>
            <a:xfrm>
              <a:off x="7823674" y="4599622"/>
              <a:ext cx="331105" cy="162630"/>
            </a:xfrm>
            <a:prstGeom prst="rect">
              <a:avLst/>
            </a:prstGeom>
          </p:spPr>
        </p:pic>
        <p:grpSp>
          <p:nvGrpSpPr>
            <p:cNvPr id="38" name="Group 78"/>
            <p:cNvGrpSpPr>
              <a:grpSpLocks/>
            </p:cNvGrpSpPr>
            <p:nvPr/>
          </p:nvGrpSpPr>
          <p:grpSpPr bwMode="auto">
            <a:xfrm>
              <a:off x="8248877" y="4315774"/>
              <a:ext cx="684103" cy="698904"/>
              <a:chOff x="2626" y="688"/>
              <a:chExt cx="508" cy="510"/>
            </a:xfrm>
            <a:noFill/>
          </p:grpSpPr>
          <p:sp>
            <p:nvSpPr>
              <p:cNvPr id="39" name="Text Box 79"/>
              <p:cNvSpPr txBox="1">
                <a:spLocks noChangeAspect="1" noChangeArrowheads="1"/>
              </p:cNvSpPr>
              <p:nvPr/>
            </p:nvSpPr>
            <p:spPr bwMode="auto">
              <a:xfrm>
                <a:off x="2626"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20</a:t>
                </a:r>
              </a:p>
            </p:txBody>
          </p:sp>
          <p:sp>
            <p:nvSpPr>
              <p:cNvPr id="40" name="Text Box 80"/>
              <p:cNvSpPr txBox="1">
                <a:spLocks noChangeAspect="1" noChangeArrowheads="1"/>
              </p:cNvSpPr>
              <p:nvPr/>
            </p:nvSpPr>
            <p:spPr bwMode="auto">
              <a:xfrm>
                <a:off x="2805"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35</a:t>
                </a:r>
              </a:p>
            </p:txBody>
          </p:sp>
          <p:sp>
            <p:nvSpPr>
              <p:cNvPr id="41" name="Text Box 81"/>
              <p:cNvSpPr txBox="1">
                <a:spLocks noChangeAspect="1" noChangeArrowheads="1"/>
              </p:cNvSpPr>
              <p:nvPr/>
            </p:nvSpPr>
            <p:spPr bwMode="auto">
              <a:xfrm>
                <a:off x="2984" y="68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50</a:t>
                </a:r>
              </a:p>
            </p:txBody>
          </p:sp>
          <p:sp>
            <p:nvSpPr>
              <p:cNvPr id="42" name="Text Box 82"/>
              <p:cNvSpPr txBox="1">
                <a:spLocks noChangeAspect="1" noChangeArrowheads="1"/>
              </p:cNvSpPr>
              <p:nvPr/>
            </p:nvSpPr>
            <p:spPr bwMode="auto">
              <a:xfrm>
                <a:off x="2626"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21</a:t>
                </a:r>
              </a:p>
            </p:txBody>
          </p:sp>
          <p:sp>
            <p:nvSpPr>
              <p:cNvPr id="43" name="Text Box 83"/>
              <p:cNvSpPr txBox="1">
                <a:spLocks noChangeAspect="1" noChangeArrowheads="1"/>
              </p:cNvSpPr>
              <p:nvPr/>
            </p:nvSpPr>
            <p:spPr bwMode="auto">
              <a:xfrm>
                <a:off x="2805"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36</a:t>
                </a:r>
              </a:p>
            </p:txBody>
          </p:sp>
          <p:sp>
            <p:nvSpPr>
              <p:cNvPr id="44" name="Text Box 84"/>
              <p:cNvSpPr txBox="1">
                <a:spLocks noChangeAspect="1" noChangeArrowheads="1"/>
              </p:cNvSpPr>
              <p:nvPr/>
            </p:nvSpPr>
            <p:spPr bwMode="auto">
              <a:xfrm>
                <a:off x="2984" y="86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51</a:t>
                </a:r>
              </a:p>
            </p:txBody>
          </p:sp>
          <p:sp>
            <p:nvSpPr>
              <p:cNvPr id="45" name="Text Box 85"/>
              <p:cNvSpPr txBox="1">
                <a:spLocks noChangeAspect="1" noChangeArrowheads="1"/>
              </p:cNvSpPr>
              <p:nvPr/>
            </p:nvSpPr>
            <p:spPr bwMode="auto">
              <a:xfrm>
                <a:off x="2626"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rtl="0"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22</a:t>
                </a:r>
              </a:p>
            </p:txBody>
          </p:sp>
          <p:sp>
            <p:nvSpPr>
              <p:cNvPr id="46" name="Text Box 86"/>
              <p:cNvSpPr txBox="1">
                <a:spLocks noChangeAspect="1" noChangeArrowheads="1"/>
              </p:cNvSpPr>
              <p:nvPr/>
            </p:nvSpPr>
            <p:spPr bwMode="auto">
              <a:xfrm>
                <a:off x="2805"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37</a:t>
                </a:r>
              </a:p>
            </p:txBody>
          </p:sp>
          <p:sp>
            <p:nvSpPr>
              <p:cNvPr id="47" name="Text Box 87"/>
              <p:cNvSpPr txBox="1">
                <a:spLocks noChangeAspect="1" noChangeArrowheads="1"/>
              </p:cNvSpPr>
              <p:nvPr/>
            </p:nvSpPr>
            <p:spPr bwMode="auto">
              <a:xfrm>
                <a:off x="2984" y="1048"/>
                <a:ext cx="150" cy="150"/>
              </a:xfrm>
              <a:prstGeom prst="rect">
                <a:avLst/>
              </a:prstGeom>
              <a:grpFill/>
              <a:ln w="12700">
                <a:noFill/>
                <a:miter lim="800000"/>
                <a:headEnd/>
                <a:tailEnd/>
              </a:ln>
              <a:effectLst>
                <a:outerShdw dist="17961" dir="2700000" algn="ctr" rotWithShape="0">
                  <a:schemeClr val="bg1">
                    <a:alpha val="50000"/>
                  </a:schemeClr>
                </a:outerShdw>
              </a:effectLst>
            </p:spPr>
            <p:txBody>
              <a:bodyPr lIns="0" tIns="0" rIns="0" bIns="0" anchor="ctr"/>
              <a:lstStyle/>
              <a:p>
                <a:pPr algn="ctr" eaLnBrk="0" fontAlgn="base" hangingPunct="0">
                  <a:spcBef>
                    <a:spcPct val="50000"/>
                  </a:spcBef>
                  <a:spcAft>
                    <a:spcPct val="0"/>
                  </a:spcAft>
                </a:pPr>
                <a:r>
                  <a:rPr lang="en-US" sz="800" dirty="0">
                    <a:latin typeface="Verdana" pitchFamily="34" charset="0"/>
                    <a:ea typeface="Arial Unicode MS" pitchFamily="34" charset="-128"/>
                    <a:cs typeface="Arial Unicode MS" pitchFamily="34" charset="-128"/>
                  </a:rPr>
                  <a:t>52</a:t>
                </a:r>
              </a:p>
            </p:txBody>
          </p:sp>
        </p:grpSp>
        <p:sp>
          <p:nvSpPr>
            <p:cNvPr id="48" name="Rectangle 47"/>
            <p:cNvSpPr/>
            <p:nvPr/>
          </p:nvSpPr>
          <p:spPr>
            <a:xfrm>
              <a:off x="6300323" y="4313240"/>
              <a:ext cx="709956" cy="740753"/>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latin typeface="Arial" pitchFamily="34" charset="0"/>
                <a:cs typeface="Arial" pitchFamily="34" charset="0"/>
              </a:endParaRPr>
            </a:p>
          </p:txBody>
        </p:sp>
        <p:sp>
          <p:nvSpPr>
            <p:cNvPr id="49" name="Rectangle 48"/>
            <p:cNvSpPr/>
            <p:nvPr/>
          </p:nvSpPr>
          <p:spPr>
            <a:xfrm>
              <a:off x="7117339" y="4313240"/>
              <a:ext cx="709956" cy="740753"/>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latin typeface="Arial" pitchFamily="34" charset="0"/>
                <a:cs typeface="Arial" pitchFamily="34" charset="0"/>
              </a:endParaRPr>
            </a:p>
          </p:txBody>
        </p:sp>
        <p:sp>
          <p:nvSpPr>
            <p:cNvPr id="50" name="Rectangle 49"/>
            <p:cNvSpPr/>
            <p:nvPr/>
          </p:nvSpPr>
          <p:spPr>
            <a:xfrm>
              <a:off x="8227751" y="4310560"/>
              <a:ext cx="709956" cy="740753"/>
            </a:xfrm>
            <a:prstGeom prst="rect">
              <a:avLst/>
            </a:prstGeom>
            <a:no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latin typeface="Arial" pitchFamily="34" charset="0"/>
                <a:cs typeface="Arial" pitchFamily="34" charset="0"/>
              </a:endParaRPr>
            </a:p>
          </p:txBody>
        </p:sp>
        <p:sp>
          <p:nvSpPr>
            <p:cNvPr id="51" name="Rectangle 50"/>
            <p:cNvSpPr/>
            <p:nvPr/>
          </p:nvSpPr>
          <p:spPr>
            <a:xfrm>
              <a:off x="6083933" y="4040078"/>
              <a:ext cx="3116470" cy="1262961"/>
            </a:xfrm>
            <a:prstGeom prst="rect">
              <a:avLst/>
            </a:prstGeom>
            <a:noFill/>
            <a:ln w="28575">
              <a:solidFill>
                <a:srgbClr val="024C84"/>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b="1" dirty="0">
                <a:latin typeface="Arial" pitchFamily="34" charset="0"/>
                <a:cs typeface="Arial" pitchFamily="34" charset="0"/>
              </a:endParaRPr>
            </a:p>
          </p:txBody>
        </p:sp>
        <p:sp>
          <p:nvSpPr>
            <p:cNvPr id="52" name="Down Arrow 51"/>
            <p:cNvSpPr/>
            <p:nvPr/>
          </p:nvSpPr>
          <p:spPr>
            <a:xfrm rot="982724">
              <a:off x="6680381" y="2909962"/>
              <a:ext cx="353152" cy="1417935"/>
            </a:xfrm>
            <a:prstGeom prst="downArrow">
              <a:avLst>
                <a:gd name="adj1" fmla="val 14174"/>
                <a:gd name="adj2" fmla="val 51259"/>
              </a:avLst>
            </a:prstGeom>
            <a:solidFill>
              <a:srgbClr val="307EB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214" tIns="45607" rIns="91214" bIns="45607" numCol="1" spcCol="0" rtlCol="0" fromWordArt="0" anchor="ctr" anchorCtr="0" forceAA="0" compatLnSpc="1">
              <a:prstTxWarp prst="textNoShape">
                <a:avLst/>
              </a:prstTxWarp>
              <a:noAutofit/>
            </a:bodyPr>
            <a:lstStyle/>
            <a:p>
              <a:pPr algn="ctr"/>
              <a:endParaRPr lang="en-US" sz="800" b="1" dirty="0">
                <a:latin typeface="Arial" pitchFamily="34" charset="0"/>
                <a:cs typeface="Arial" pitchFamily="34" charset="0"/>
              </a:endParaRPr>
            </a:p>
          </p:txBody>
        </p:sp>
        <p:sp>
          <p:nvSpPr>
            <p:cNvPr id="53" name="Down Arrow 52"/>
            <p:cNvSpPr/>
            <p:nvPr/>
          </p:nvSpPr>
          <p:spPr>
            <a:xfrm>
              <a:off x="7314861" y="2963007"/>
              <a:ext cx="320288" cy="1361000"/>
            </a:xfrm>
            <a:prstGeom prst="downArrow">
              <a:avLst>
                <a:gd name="adj1" fmla="val 14505"/>
                <a:gd name="adj2" fmla="val 51259"/>
              </a:avLst>
            </a:prstGeom>
            <a:solidFill>
              <a:srgbClr val="307EB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214" tIns="45607" rIns="91214" bIns="45607" numCol="1" spcCol="0" rtlCol="0" fromWordArt="0" anchor="ctr" anchorCtr="0" forceAA="0" compatLnSpc="1">
              <a:prstTxWarp prst="textNoShape">
                <a:avLst/>
              </a:prstTxWarp>
              <a:noAutofit/>
            </a:bodyPr>
            <a:lstStyle/>
            <a:p>
              <a:pPr algn="ctr"/>
              <a:endParaRPr lang="en-US" sz="800" b="1" dirty="0">
                <a:latin typeface="Arial" pitchFamily="34" charset="0"/>
                <a:cs typeface="Arial" pitchFamily="34" charset="0"/>
              </a:endParaRPr>
            </a:p>
          </p:txBody>
        </p:sp>
        <p:sp>
          <p:nvSpPr>
            <p:cNvPr id="54" name="Down Arrow 53"/>
            <p:cNvSpPr/>
            <p:nvPr/>
          </p:nvSpPr>
          <p:spPr>
            <a:xfrm rot="20639856">
              <a:off x="8360872" y="2926727"/>
              <a:ext cx="320288" cy="1415518"/>
            </a:xfrm>
            <a:prstGeom prst="downArrow">
              <a:avLst>
                <a:gd name="adj1" fmla="val 14505"/>
                <a:gd name="adj2" fmla="val 51259"/>
              </a:avLst>
            </a:prstGeom>
            <a:solidFill>
              <a:srgbClr val="307EB2"/>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214" tIns="45607" rIns="91214" bIns="45607" numCol="1" spcCol="0" rtlCol="0" fromWordArt="0" anchor="ctr" anchorCtr="0" forceAA="0" compatLnSpc="1">
              <a:prstTxWarp prst="textNoShape">
                <a:avLst/>
              </a:prstTxWarp>
              <a:noAutofit/>
            </a:bodyPr>
            <a:lstStyle/>
            <a:p>
              <a:pPr algn="ctr"/>
              <a:endParaRPr lang="en-US" sz="800" b="1" dirty="0">
                <a:latin typeface="Arial" pitchFamily="34" charset="0"/>
                <a:cs typeface="Arial" pitchFamily="34" charset="0"/>
              </a:endParaRPr>
            </a:p>
          </p:txBody>
        </p:sp>
      </p:grpSp>
      <p:sp>
        <p:nvSpPr>
          <p:cNvPr id="56" name="TextBox 55"/>
          <p:cNvSpPr txBox="1"/>
          <p:nvPr/>
        </p:nvSpPr>
        <p:spPr>
          <a:xfrm>
            <a:off x="722703" y="5615015"/>
            <a:ext cx="2411366" cy="400110"/>
          </a:xfrm>
          <a:prstGeom prst="rect">
            <a:avLst/>
          </a:prstGeom>
          <a:noFill/>
        </p:spPr>
        <p:txBody>
          <a:bodyPr wrap="none" rtlCol="0">
            <a:spAutoFit/>
          </a:bodyPr>
          <a:lstStyle/>
          <a:p>
            <a:r>
              <a:rPr lang="en-US" sz="2000" b="1" dirty="0">
                <a:solidFill>
                  <a:schemeClr val="accent4"/>
                </a:solidFill>
              </a:rPr>
              <a:t>Distributed Arrays</a:t>
            </a:r>
            <a:endParaRPr lang="en-US" sz="2000" dirty="0">
              <a:solidFill>
                <a:schemeClr val="accent4"/>
              </a:solidFill>
              <a:latin typeface="Arial" pitchFamily="34" charset="0"/>
              <a:cs typeface="Arial" pitchFamily="34" charset="0"/>
            </a:endParaRPr>
          </a:p>
        </p:txBody>
      </p:sp>
      <p:pic>
        <p:nvPicPr>
          <p:cNvPr id="71" name="Picture 7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05744" y="2154859"/>
            <a:ext cx="845992" cy="999101"/>
          </a:xfrm>
          <a:prstGeom prst="rect">
            <a:avLst/>
          </a:prstGeom>
        </p:spPr>
      </p:pic>
      <p:grpSp>
        <p:nvGrpSpPr>
          <p:cNvPr id="3" name="Group 2"/>
          <p:cNvGrpSpPr/>
          <p:nvPr/>
        </p:nvGrpSpPr>
        <p:grpSpPr>
          <a:xfrm>
            <a:off x="9215840" y="3460138"/>
            <a:ext cx="2640800" cy="1775183"/>
            <a:chOff x="9200759" y="3460137"/>
            <a:chExt cx="2640800" cy="1775183"/>
          </a:xfrm>
        </p:grpSpPr>
        <p:pic>
          <p:nvPicPr>
            <p:cNvPr id="68" name="Picture 6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897399" y="3867168"/>
              <a:ext cx="1887104" cy="365759"/>
            </a:xfrm>
            <a:prstGeom prst="rect">
              <a:avLst/>
            </a:prstGeom>
          </p:spPr>
        </p:pic>
        <p:pic>
          <p:nvPicPr>
            <p:cNvPr id="69" name="Picture 6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897399" y="4293497"/>
              <a:ext cx="1887104" cy="365759"/>
            </a:xfrm>
            <a:prstGeom prst="rect">
              <a:avLst/>
            </a:prstGeom>
          </p:spPr>
        </p:pic>
        <p:pic>
          <p:nvPicPr>
            <p:cNvPr id="70" name="Picture 6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897399" y="4706176"/>
              <a:ext cx="1887104" cy="365759"/>
            </a:xfrm>
            <a:prstGeom prst="rect">
              <a:avLst/>
            </a:prstGeom>
          </p:spPr>
        </p:pic>
        <p:pic>
          <p:nvPicPr>
            <p:cNvPr id="66" name="Picture 6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200759" y="4097368"/>
              <a:ext cx="963564" cy="1137952"/>
            </a:xfrm>
            <a:prstGeom prst="rect">
              <a:avLst/>
            </a:prstGeom>
          </p:spPr>
        </p:pic>
        <p:sp>
          <p:nvSpPr>
            <p:cNvPr id="73" name="Rectangle 185"/>
            <p:cNvSpPr>
              <a:spLocks noChangeArrowheads="1"/>
            </p:cNvSpPr>
            <p:nvPr/>
          </p:nvSpPr>
          <p:spPr bwMode="auto">
            <a:xfrm>
              <a:off x="9400741" y="3460137"/>
              <a:ext cx="244081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b="1" dirty="0">
                  <a:solidFill>
                    <a:schemeClr val="tx2"/>
                  </a:solidFill>
                </a:rPr>
                <a:t>Apache Spark™ on Hadoop</a:t>
              </a:r>
            </a:p>
          </p:txBody>
        </p:sp>
      </p:grpSp>
      <p:sp>
        <p:nvSpPr>
          <p:cNvPr id="74" name="TextBox 73"/>
          <p:cNvSpPr txBox="1"/>
          <p:nvPr/>
        </p:nvSpPr>
        <p:spPr>
          <a:xfrm>
            <a:off x="8235188" y="5524775"/>
            <a:ext cx="606448" cy="400110"/>
          </a:xfrm>
          <a:prstGeom prst="rect">
            <a:avLst/>
          </a:prstGeom>
          <a:noFill/>
        </p:spPr>
        <p:txBody>
          <a:bodyPr wrap="none" rtlCol="0">
            <a:spAutoFit/>
          </a:bodyPr>
          <a:lstStyle/>
          <a:p>
            <a:r>
              <a:rPr lang="en-US" sz="2000" b="1" dirty="0">
                <a:solidFill>
                  <a:schemeClr val="accent4"/>
                </a:solidFill>
              </a:rPr>
              <a:t>Tall</a:t>
            </a:r>
            <a:endParaRPr lang="en-US" sz="2000" dirty="0">
              <a:solidFill>
                <a:schemeClr val="accent4"/>
              </a:solidFill>
              <a:latin typeface="Arial" pitchFamily="34" charset="0"/>
              <a:cs typeface="Arial" pitchFamily="34" charset="0"/>
            </a:endParaRPr>
          </a:p>
        </p:txBody>
      </p:sp>
      <p:sp>
        <p:nvSpPr>
          <p:cNvPr id="75" name="Left-Right Arrow 74"/>
          <p:cNvSpPr/>
          <p:nvPr/>
        </p:nvSpPr>
        <p:spPr>
          <a:xfrm rot="10800000">
            <a:off x="3519757" y="4410602"/>
            <a:ext cx="1091379" cy="314083"/>
          </a:xfrm>
          <a:prstGeom prst="leftRightArrow">
            <a:avLst>
              <a:gd name="adj1" fmla="val 48606"/>
              <a:gd name="adj2" fmla="val 51754"/>
            </a:avLst>
          </a:prstGeom>
          <a:solidFill>
            <a:srgbClr val="307EB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rgbClr val="307EB2"/>
              </a:solidFill>
              <a:latin typeface="Arial" pitchFamily="34" charset="0"/>
              <a:cs typeface="Arial" pitchFamily="34" charset="0"/>
            </a:endParaRPr>
          </a:p>
        </p:txBody>
      </p:sp>
      <p:sp>
        <p:nvSpPr>
          <p:cNvPr id="76" name="Left-Right Arrow 75"/>
          <p:cNvSpPr/>
          <p:nvPr/>
        </p:nvSpPr>
        <p:spPr>
          <a:xfrm rot="5400000">
            <a:off x="4496069" y="2844959"/>
            <a:ext cx="1775183" cy="320917"/>
          </a:xfrm>
          <a:prstGeom prst="leftRightArrow">
            <a:avLst>
              <a:gd name="adj1" fmla="val 48606"/>
              <a:gd name="adj2" fmla="val 51754"/>
            </a:avLst>
          </a:prstGeom>
          <a:solidFill>
            <a:srgbClr val="307EB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86" name="Rectangle 85"/>
          <p:cNvSpPr/>
          <p:nvPr/>
        </p:nvSpPr>
        <p:spPr>
          <a:xfrm>
            <a:off x="6075391" y="3126809"/>
            <a:ext cx="1377300" cy="369332"/>
          </a:xfrm>
          <a:prstGeom prst="rect">
            <a:avLst/>
          </a:prstGeom>
        </p:spPr>
        <p:txBody>
          <a:bodyPr wrap="none">
            <a:spAutoFit/>
          </a:bodyPr>
          <a:lstStyle/>
          <a:p>
            <a:r>
              <a:rPr lang="en-US" b="1" dirty="0" err="1">
                <a:solidFill>
                  <a:schemeClr val="accent4"/>
                </a:solidFill>
              </a:rPr>
              <a:t>Datastores</a:t>
            </a:r>
            <a:endParaRPr lang="en-US" b="1" dirty="0">
              <a:solidFill>
                <a:schemeClr val="accent4"/>
              </a:solidFill>
            </a:endParaRPr>
          </a:p>
        </p:txBody>
      </p:sp>
      <p:sp>
        <p:nvSpPr>
          <p:cNvPr id="77" name="Down Arrow 76"/>
          <p:cNvSpPr/>
          <p:nvPr/>
        </p:nvSpPr>
        <p:spPr>
          <a:xfrm rot="16200000">
            <a:off x="7787237" y="3708053"/>
            <a:ext cx="276168" cy="2588651"/>
          </a:xfrm>
          <a:prstGeom prst="downArrow">
            <a:avLst>
              <a:gd name="adj1" fmla="val 50000"/>
              <a:gd name="adj2" fmla="val 51259"/>
            </a:avLst>
          </a:prstGeom>
          <a:solidFill>
            <a:srgbClr val="307E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Arial" pitchFamily="34" charset="0"/>
              <a:cs typeface="Arial" pitchFamily="34" charset="0"/>
            </a:endParaRPr>
          </a:p>
        </p:txBody>
      </p:sp>
      <p:grpSp>
        <p:nvGrpSpPr>
          <p:cNvPr id="65" name="Group 64"/>
          <p:cNvGrpSpPr/>
          <p:nvPr/>
        </p:nvGrpSpPr>
        <p:grpSpPr>
          <a:xfrm>
            <a:off x="7275432" y="4655855"/>
            <a:ext cx="1137141" cy="758952"/>
            <a:chOff x="7904694" y="5553236"/>
            <a:chExt cx="1137141" cy="758952"/>
          </a:xfrm>
        </p:grpSpPr>
        <p:pic>
          <p:nvPicPr>
            <p:cNvPr id="6" name="Picture 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904694" y="5553236"/>
              <a:ext cx="1137141" cy="758952"/>
            </a:xfrm>
            <a:prstGeom prst="rect">
              <a:avLst/>
            </a:prstGeom>
          </p:spPr>
        </p:pic>
        <p:pic>
          <p:nvPicPr>
            <p:cNvPr id="64" name="Picture 63"/>
            <p:cNvPicPr>
              <a:picLocks noChangeAspect="1"/>
            </p:cNvPicPr>
            <p:nvPr/>
          </p:nvPicPr>
          <p:blipFill rotWithShape="1">
            <a:blip r:embed="rId13"/>
            <a:srcRect l="586" t="-8674" r="17505" b="5678"/>
            <a:stretch/>
          </p:blipFill>
          <p:spPr>
            <a:xfrm>
              <a:off x="8052551" y="5661248"/>
              <a:ext cx="872684" cy="504056"/>
            </a:xfrm>
            <a:prstGeom prst="rect">
              <a:avLst/>
            </a:prstGeom>
          </p:spPr>
        </p:pic>
      </p:grpSp>
      <p:sp>
        <p:nvSpPr>
          <p:cNvPr id="78" name="Down Arrow 77"/>
          <p:cNvSpPr/>
          <p:nvPr/>
        </p:nvSpPr>
        <p:spPr>
          <a:xfrm rot="5400000">
            <a:off x="7705916" y="2982879"/>
            <a:ext cx="276168" cy="2588651"/>
          </a:xfrm>
          <a:prstGeom prst="downArrow">
            <a:avLst>
              <a:gd name="adj1" fmla="val 50000"/>
              <a:gd name="adj2" fmla="val 51259"/>
            </a:avLst>
          </a:prstGeom>
          <a:solidFill>
            <a:srgbClr val="307E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Arial" pitchFamily="34" charset="0"/>
              <a:cs typeface="Arial" pitchFamily="34" charset="0"/>
            </a:endParaRPr>
          </a:p>
        </p:txBody>
      </p:sp>
      <p:pic>
        <p:nvPicPr>
          <p:cNvPr id="5" name="Picture 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287860" y="3893008"/>
            <a:ext cx="1124712" cy="749808"/>
          </a:xfrm>
          <a:prstGeom prst="rect">
            <a:avLst/>
          </a:prstGeom>
        </p:spPr>
      </p:pic>
    </p:spTree>
    <p:extLst>
      <p:ext uri="{BB962C8B-B14F-4D97-AF65-F5344CB8AC3E}">
        <p14:creationId xmlns:p14="http://schemas.microsoft.com/office/powerpoint/2010/main" val="2230687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Tall and Distributed Data</a:t>
            </a:r>
          </a:p>
        </p:txBody>
      </p:sp>
      <p:sp>
        <p:nvSpPr>
          <p:cNvPr id="5" name="Content Placeholder 4"/>
          <p:cNvSpPr>
            <a:spLocks noGrp="1"/>
          </p:cNvSpPr>
          <p:nvPr>
            <p:ph sz="half" idx="2"/>
          </p:nvPr>
        </p:nvSpPr>
        <p:spPr>
          <a:xfrm>
            <a:off x="609600" y="1600200"/>
            <a:ext cx="5181600" cy="4648199"/>
          </a:xfrm>
        </p:spPr>
        <p:txBody>
          <a:bodyPr/>
          <a:lstStyle/>
          <a:p>
            <a:r>
              <a:rPr lang="en-US" dirty="0"/>
              <a:t>Distributed Data</a:t>
            </a:r>
          </a:p>
          <a:p>
            <a:pPr lvl="1"/>
            <a:r>
              <a:rPr lang="en-US" dirty="0"/>
              <a:t>Large matrices using the combined memory of a cluster</a:t>
            </a:r>
          </a:p>
          <a:p>
            <a:pPr lvl="1"/>
            <a:endParaRPr lang="en-US" dirty="0"/>
          </a:p>
          <a:p>
            <a:pPr lvl="1"/>
            <a:endParaRPr lang="en-US" dirty="0"/>
          </a:p>
          <a:p>
            <a:pPr lvl="1"/>
            <a:endParaRPr lang="en-US" dirty="0"/>
          </a:p>
          <a:p>
            <a:pPr lvl="1"/>
            <a:endParaRPr lang="en-US" dirty="0"/>
          </a:p>
          <a:p>
            <a:r>
              <a:rPr lang="en-US" dirty="0"/>
              <a:t>Common Actions</a:t>
            </a:r>
          </a:p>
          <a:p>
            <a:pPr lvl="1"/>
            <a:r>
              <a:rPr lang="en-US" dirty="0"/>
              <a:t>Matrix Manipulation</a:t>
            </a:r>
          </a:p>
          <a:p>
            <a:pPr lvl="1"/>
            <a:r>
              <a:rPr lang="en-US" dirty="0"/>
              <a:t>Linear Algebra and Signal Processing</a:t>
            </a:r>
          </a:p>
        </p:txBody>
      </p:sp>
      <p:grpSp>
        <p:nvGrpSpPr>
          <p:cNvPr id="47" name="Group 46"/>
          <p:cNvGrpSpPr/>
          <p:nvPr/>
        </p:nvGrpSpPr>
        <p:grpSpPr>
          <a:xfrm>
            <a:off x="609600" y="3135893"/>
            <a:ext cx="5181600" cy="806153"/>
            <a:chOff x="3130822" y="3335099"/>
            <a:chExt cx="5616624" cy="873834"/>
          </a:xfrm>
        </p:grpSpPr>
        <p:grpSp>
          <p:nvGrpSpPr>
            <p:cNvPr id="48" name="Group 47"/>
            <p:cNvGrpSpPr/>
            <p:nvPr/>
          </p:nvGrpSpPr>
          <p:grpSpPr>
            <a:xfrm>
              <a:off x="3472381" y="3335099"/>
              <a:ext cx="4877003" cy="873834"/>
              <a:chOff x="3472381" y="3335099"/>
              <a:chExt cx="4877003" cy="873834"/>
            </a:xfrm>
          </p:grpSpPr>
          <p:pic>
            <p:nvPicPr>
              <p:cNvPr id="50" name="Picture 49"/>
              <p:cNvPicPr>
                <a:picLocks noChangeAspect="1"/>
              </p:cNvPicPr>
              <p:nvPr/>
            </p:nvPicPr>
            <p:blipFill>
              <a:blip r:embed="rId4"/>
              <a:stretch>
                <a:fillRect/>
              </a:stretch>
            </p:blipFill>
            <p:spPr>
              <a:xfrm>
                <a:off x="3472381" y="3335099"/>
                <a:ext cx="1492841" cy="864729"/>
              </a:xfrm>
              <a:prstGeom prst="rect">
                <a:avLst/>
              </a:prstGeom>
            </p:spPr>
          </p:pic>
          <p:pic>
            <p:nvPicPr>
              <p:cNvPr id="51" name="Picture 50"/>
              <p:cNvPicPr>
                <a:picLocks noChangeAspect="1"/>
              </p:cNvPicPr>
              <p:nvPr/>
            </p:nvPicPr>
            <p:blipFill>
              <a:blip r:embed="rId4"/>
              <a:stretch>
                <a:fillRect/>
              </a:stretch>
            </p:blipFill>
            <p:spPr>
              <a:xfrm>
                <a:off x="5192714" y="3344204"/>
                <a:ext cx="1492841" cy="864729"/>
              </a:xfrm>
              <a:prstGeom prst="rect">
                <a:avLst/>
              </a:prstGeom>
            </p:spPr>
          </p:pic>
          <p:pic>
            <p:nvPicPr>
              <p:cNvPr id="52" name="Picture 51"/>
              <p:cNvPicPr>
                <a:picLocks noChangeAspect="1"/>
              </p:cNvPicPr>
              <p:nvPr/>
            </p:nvPicPr>
            <p:blipFill>
              <a:blip r:embed="rId4"/>
              <a:stretch>
                <a:fillRect/>
              </a:stretch>
            </p:blipFill>
            <p:spPr>
              <a:xfrm>
                <a:off x="6856543" y="3344204"/>
                <a:ext cx="1492841" cy="864729"/>
              </a:xfrm>
              <a:prstGeom prst="rect">
                <a:avLst/>
              </a:prstGeom>
            </p:spPr>
          </p:pic>
        </p:grpSp>
        <p:sp>
          <p:nvSpPr>
            <p:cNvPr id="49" name="Rounded Rectangle 48"/>
            <p:cNvSpPr/>
            <p:nvPr/>
          </p:nvSpPr>
          <p:spPr>
            <a:xfrm>
              <a:off x="3130822" y="3942973"/>
              <a:ext cx="5616624" cy="261101"/>
            </a:xfrm>
            <a:prstGeom prst="round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kern="0" dirty="0">
                <a:solidFill>
                  <a:sysClr val="windowText" lastClr="000000"/>
                </a:solidFill>
                <a:latin typeface="Arial" pitchFamily="34" charset="0"/>
                <a:cs typeface="Arial" pitchFamily="34" charset="0"/>
              </a:endParaRPr>
            </a:p>
          </p:txBody>
        </p:sp>
      </p:grpSp>
      <p:sp>
        <p:nvSpPr>
          <p:cNvPr id="40" name="Content Placeholder 6">
            <a:extLst>
              <a:ext uri="{FF2B5EF4-FFF2-40B4-BE49-F238E27FC236}">
                <a16:creationId xmlns:a16="http://schemas.microsoft.com/office/drawing/2014/main" id="{E6D6F7B1-09C2-471A-B3ED-0847293BFDC1}"/>
              </a:ext>
            </a:extLst>
          </p:cNvPr>
          <p:cNvSpPr txBox="1">
            <a:spLocks/>
          </p:cNvSpPr>
          <p:nvPr/>
        </p:nvSpPr>
        <p:spPr>
          <a:xfrm>
            <a:off x="6096000" y="1600200"/>
            <a:ext cx="5181600" cy="4648199"/>
          </a:xfrm>
          <a:prstGeom prst="rect">
            <a:avLst/>
          </a:prstGeom>
        </p:spPr>
        <p:txBody>
          <a:bodyPr vert="horz" lIns="91440" tIns="45720" rIns="91440" bIns="45720" rtlCol="0">
            <a:noAutofit/>
          </a:bodyPr>
          <a:lstStyle>
            <a:lvl1pPr marL="343755" indent="-343755" algn="l" defTabSz="916680" rtl="0" eaLnBrk="1" latinLnBrk="0" hangingPunct="1">
              <a:spcBef>
                <a:spcPct val="20000"/>
              </a:spcBef>
              <a:buClr>
                <a:schemeClr val="tx2"/>
              </a:buClr>
              <a:buSzPct val="75000"/>
              <a:buFont typeface="Wingdings" pitchFamily="2" charset="2"/>
              <a:buChar char="§"/>
              <a:defRPr sz="2400" kern="1200">
                <a:solidFill>
                  <a:schemeClr val="tx1"/>
                </a:solidFill>
                <a:latin typeface="Arial" pitchFamily="34" charset="0"/>
                <a:ea typeface="+mn-ea"/>
                <a:cs typeface="Arial" pitchFamily="34" charset="0"/>
              </a:defRPr>
            </a:lvl1pPr>
            <a:lvl2pPr marL="744802" indent="-286462" algn="l" defTabSz="916680" rtl="0" eaLnBrk="1" latinLnBrk="0" hangingPunct="1">
              <a:spcBef>
                <a:spcPct val="20000"/>
              </a:spcBef>
              <a:buClr>
                <a:schemeClr val="tx2"/>
              </a:buClr>
              <a:buFont typeface="Arial" pitchFamily="34" charset="0"/>
              <a:buChar char="–"/>
              <a:defRPr sz="2000" kern="1200">
                <a:solidFill>
                  <a:schemeClr val="tx1"/>
                </a:solidFill>
                <a:latin typeface="Arial" pitchFamily="34" charset="0"/>
                <a:ea typeface="+mn-ea"/>
                <a:cs typeface="Arial" pitchFamily="34" charset="0"/>
              </a:defRPr>
            </a:lvl2pPr>
            <a:lvl3pPr marL="1145850" indent="-229170" algn="l" defTabSz="916680" rtl="0" eaLnBrk="1" latinLnBrk="0" hangingPunct="1">
              <a:spcBef>
                <a:spcPct val="20000"/>
              </a:spcBef>
              <a:buClr>
                <a:schemeClr val="tx2"/>
              </a:buClr>
              <a:buSzPct val="75000"/>
              <a:buFont typeface="Wingdings" pitchFamily="2" charset="2"/>
              <a:buChar char="§"/>
              <a:defRPr sz="1604" kern="1200">
                <a:solidFill>
                  <a:schemeClr val="tx1"/>
                </a:solidFill>
                <a:latin typeface="Arial" pitchFamily="34" charset="0"/>
                <a:ea typeface="+mn-ea"/>
                <a:cs typeface="Arial" pitchFamily="34" charset="0"/>
              </a:defRPr>
            </a:lvl3pPr>
            <a:lvl4pPr marL="1604190" indent="-229170" algn="l" defTabSz="916680" rtl="0" eaLnBrk="1" latinLnBrk="0" hangingPunct="1">
              <a:spcBef>
                <a:spcPct val="20000"/>
              </a:spcBef>
              <a:buFont typeface="Arial" pitchFamily="34" charset="0"/>
              <a:buNone/>
              <a:defRPr sz="1805" kern="1200">
                <a:solidFill>
                  <a:schemeClr val="tx1"/>
                </a:solidFill>
                <a:latin typeface="Arial" pitchFamily="34" charset="0"/>
                <a:ea typeface="+mn-ea"/>
                <a:cs typeface="Arial" pitchFamily="34" charset="0"/>
              </a:defRPr>
            </a:lvl4pPr>
            <a:lvl5pPr marL="2062531" indent="-229170" algn="l" defTabSz="916680" rtl="0" eaLnBrk="1" latinLnBrk="0" hangingPunct="1">
              <a:spcBef>
                <a:spcPct val="20000"/>
              </a:spcBef>
              <a:buClr>
                <a:schemeClr val="tx2"/>
              </a:buClr>
              <a:buFont typeface="Arial" pitchFamily="34" charset="0"/>
              <a:buChar char="»"/>
              <a:defRPr sz="1805" kern="1200">
                <a:solidFill>
                  <a:schemeClr val="tx1"/>
                </a:solidFill>
                <a:latin typeface="Arial" pitchFamily="34" charset="0"/>
                <a:ea typeface="+mn-ea"/>
                <a:cs typeface="Arial" pitchFamily="34" charset="0"/>
              </a:defRPr>
            </a:lvl5pPr>
            <a:lvl6pPr marL="2520871" indent="-229170" algn="l" defTabSz="916680" rtl="0" eaLnBrk="1" latinLnBrk="0" hangingPunct="1">
              <a:spcBef>
                <a:spcPct val="20000"/>
              </a:spcBef>
              <a:buFont typeface="Arial" pitchFamily="34" charset="0"/>
              <a:buChar char="•"/>
              <a:defRPr sz="1805" kern="1200">
                <a:solidFill>
                  <a:schemeClr val="tx1"/>
                </a:solidFill>
                <a:latin typeface="+mn-lt"/>
                <a:ea typeface="+mn-ea"/>
                <a:cs typeface="+mn-cs"/>
              </a:defRPr>
            </a:lvl6pPr>
            <a:lvl7pPr marL="2979211" indent="-229170" algn="l" defTabSz="916680" rtl="0" eaLnBrk="1" latinLnBrk="0" hangingPunct="1">
              <a:spcBef>
                <a:spcPct val="20000"/>
              </a:spcBef>
              <a:buFont typeface="Arial" pitchFamily="34" charset="0"/>
              <a:buChar char="•"/>
              <a:defRPr sz="1805" kern="1200">
                <a:solidFill>
                  <a:schemeClr val="tx1"/>
                </a:solidFill>
                <a:latin typeface="+mn-lt"/>
                <a:ea typeface="+mn-ea"/>
                <a:cs typeface="+mn-cs"/>
              </a:defRPr>
            </a:lvl7pPr>
            <a:lvl8pPr marL="3437551" indent="-229170" algn="l" defTabSz="916680" rtl="0" eaLnBrk="1" latinLnBrk="0" hangingPunct="1">
              <a:spcBef>
                <a:spcPct val="20000"/>
              </a:spcBef>
              <a:buFont typeface="Arial" pitchFamily="34" charset="0"/>
              <a:buChar char="•"/>
              <a:defRPr sz="1805" kern="1200">
                <a:solidFill>
                  <a:schemeClr val="tx1"/>
                </a:solidFill>
                <a:latin typeface="+mn-lt"/>
                <a:ea typeface="+mn-ea"/>
                <a:cs typeface="+mn-cs"/>
              </a:defRPr>
            </a:lvl8pPr>
            <a:lvl9pPr marL="3895891" indent="-229170" algn="l" defTabSz="916680" rtl="0" eaLnBrk="1" latinLnBrk="0" hangingPunct="1">
              <a:spcBef>
                <a:spcPct val="20000"/>
              </a:spcBef>
              <a:buFont typeface="Arial" pitchFamily="34" charset="0"/>
              <a:buChar char="•"/>
              <a:defRPr sz="1805" kern="1200">
                <a:solidFill>
                  <a:schemeClr val="tx1"/>
                </a:solidFill>
                <a:latin typeface="+mn-lt"/>
                <a:ea typeface="+mn-ea"/>
                <a:cs typeface="+mn-cs"/>
              </a:defRPr>
            </a:lvl9pPr>
          </a:lstStyle>
          <a:p>
            <a:r>
              <a:rPr lang="en-US" dirty="0"/>
              <a:t>Tall Data</a:t>
            </a:r>
          </a:p>
          <a:p>
            <a:pPr lvl="1"/>
            <a:r>
              <a:rPr lang="en-US" dirty="0"/>
              <a:t>Columnar data that does not fit in memory of a desktop or cluster</a:t>
            </a:r>
          </a:p>
          <a:p>
            <a:pPr lvl="1"/>
            <a:endParaRPr lang="en-US" dirty="0"/>
          </a:p>
          <a:p>
            <a:pPr lvl="1"/>
            <a:endParaRPr lang="en-US" dirty="0"/>
          </a:p>
          <a:p>
            <a:pPr lvl="1"/>
            <a:endParaRPr lang="en-US" dirty="0"/>
          </a:p>
          <a:p>
            <a:pPr lvl="1"/>
            <a:endParaRPr lang="en-US" dirty="0"/>
          </a:p>
          <a:p>
            <a:r>
              <a:rPr lang="en-US" dirty="0"/>
              <a:t>Common Actions</a:t>
            </a:r>
          </a:p>
          <a:p>
            <a:pPr lvl="1"/>
            <a:r>
              <a:rPr lang="en-US" dirty="0"/>
              <a:t>Data manipulation, math, statistics</a:t>
            </a:r>
          </a:p>
          <a:p>
            <a:pPr lvl="1"/>
            <a:r>
              <a:rPr lang="en-US" dirty="0"/>
              <a:t>Summary visualizations</a:t>
            </a:r>
          </a:p>
          <a:p>
            <a:pPr lvl="1"/>
            <a:r>
              <a:rPr lang="en-US" dirty="0"/>
              <a:t>Machine learning</a:t>
            </a:r>
          </a:p>
        </p:txBody>
      </p:sp>
      <p:grpSp>
        <p:nvGrpSpPr>
          <p:cNvPr id="41" name="Group 40">
            <a:extLst>
              <a:ext uri="{FF2B5EF4-FFF2-40B4-BE49-F238E27FC236}">
                <a16:creationId xmlns:a16="http://schemas.microsoft.com/office/drawing/2014/main" id="{4AA28F12-D5A3-4CC2-9192-85A895D6DB1B}"/>
              </a:ext>
            </a:extLst>
          </p:cNvPr>
          <p:cNvGrpSpPr/>
          <p:nvPr/>
        </p:nvGrpSpPr>
        <p:grpSpPr>
          <a:xfrm>
            <a:off x="8134063" y="2871139"/>
            <a:ext cx="1105473" cy="1379954"/>
            <a:chOff x="2647665" y="2871139"/>
            <a:chExt cx="1105473" cy="1379954"/>
          </a:xfrm>
        </p:grpSpPr>
        <p:sp>
          <p:nvSpPr>
            <p:cNvPr id="46" name="Rectangle 45">
              <a:extLst>
                <a:ext uri="{FF2B5EF4-FFF2-40B4-BE49-F238E27FC236}">
                  <a16:creationId xmlns:a16="http://schemas.microsoft.com/office/drawing/2014/main" id="{EC756057-759B-4BDB-8DEE-D5AA89AB1D77}"/>
                </a:ext>
              </a:extLst>
            </p:cNvPr>
            <p:cNvSpPr/>
            <p:nvPr/>
          </p:nvSpPr>
          <p:spPr>
            <a:xfrm>
              <a:off x="2647665" y="2871139"/>
              <a:ext cx="1105473" cy="685986"/>
            </a:xfrm>
            <a:prstGeom prst="rect">
              <a:avLst/>
            </a:prstGeom>
            <a:solidFill>
              <a:schemeClr val="bg1"/>
            </a:solidFill>
            <a:ln w="19050">
              <a:solidFill>
                <a:schemeClr val="tx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2"/>
                  </a:solidFill>
                  <a:effectLst/>
                  <a:uLnTx/>
                  <a:uFillTx/>
                  <a:latin typeface="Arial" pitchFamily="34" charset="0"/>
                  <a:cs typeface="Arial" pitchFamily="34" charset="0"/>
                </a:rPr>
                <a:t>Machine</a:t>
              </a:r>
            </a:p>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2"/>
                  </a:solidFill>
                  <a:effectLst/>
                  <a:uLnTx/>
                  <a:uFillTx/>
                  <a:latin typeface="Arial" pitchFamily="34" charset="0"/>
                  <a:cs typeface="Arial" pitchFamily="34" charset="0"/>
                </a:rPr>
                <a:t>Memory</a:t>
              </a:r>
            </a:p>
          </p:txBody>
        </p:sp>
        <p:grpSp>
          <p:nvGrpSpPr>
            <p:cNvPr id="53" name="Group 52">
              <a:extLst>
                <a:ext uri="{FF2B5EF4-FFF2-40B4-BE49-F238E27FC236}">
                  <a16:creationId xmlns:a16="http://schemas.microsoft.com/office/drawing/2014/main" id="{2834B8BD-8AD4-4633-AC65-6136D2B83DE5}"/>
                </a:ext>
              </a:extLst>
            </p:cNvPr>
            <p:cNvGrpSpPr/>
            <p:nvPr/>
          </p:nvGrpSpPr>
          <p:grpSpPr>
            <a:xfrm>
              <a:off x="2736200" y="3214132"/>
              <a:ext cx="451869" cy="1036961"/>
              <a:chOff x="8382000" y="2057400"/>
              <a:chExt cx="1467268" cy="3367126"/>
            </a:xfrm>
          </p:grpSpPr>
          <p:grpSp>
            <p:nvGrpSpPr>
              <p:cNvPr id="57" name="Group 56">
                <a:extLst>
                  <a:ext uri="{FF2B5EF4-FFF2-40B4-BE49-F238E27FC236}">
                    <a16:creationId xmlns:a16="http://schemas.microsoft.com/office/drawing/2014/main" id="{25D84356-CC7A-43DD-B324-E6D36AF3440C}"/>
                  </a:ext>
                </a:extLst>
              </p:cNvPr>
              <p:cNvGrpSpPr/>
              <p:nvPr/>
            </p:nvGrpSpPr>
            <p:grpSpPr>
              <a:xfrm>
                <a:off x="8823626" y="2529840"/>
                <a:ext cx="1025642" cy="2894686"/>
                <a:chOff x="6240613" y="3352800"/>
                <a:chExt cx="777574" cy="2194560"/>
              </a:xfrm>
            </p:grpSpPr>
            <p:sp>
              <p:nvSpPr>
                <p:cNvPr id="73" name="Rectangle 72">
                  <a:extLst>
                    <a:ext uri="{FF2B5EF4-FFF2-40B4-BE49-F238E27FC236}">
                      <a16:creationId xmlns:a16="http://schemas.microsoft.com/office/drawing/2014/main" id="{8DC95485-2DAD-49E7-B385-E697430691C8}"/>
                    </a:ext>
                  </a:extLst>
                </p:cNvPr>
                <p:cNvSpPr/>
                <p:nvPr/>
              </p:nvSpPr>
              <p:spPr>
                <a:xfrm>
                  <a:off x="6240613" y="3352800"/>
                  <a:ext cx="769787" cy="2194560"/>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solidFill>
                    <a:effectLst/>
                    <a:uLnTx/>
                    <a:uFillTx/>
                    <a:latin typeface="Arial" pitchFamily="34" charset="0"/>
                    <a:cs typeface="Arial" pitchFamily="34" charset="0"/>
                  </a:endParaRPr>
                </a:p>
              </p:txBody>
            </p:sp>
            <p:cxnSp>
              <p:nvCxnSpPr>
                <p:cNvPr id="74" name="Straight Connector 73">
                  <a:extLst>
                    <a:ext uri="{FF2B5EF4-FFF2-40B4-BE49-F238E27FC236}">
                      <a16:creationId xmlns:a16="http://schemas.microsoft.com/office/drawing/2014/main" id="{8474DC13-8F87-4AE7-B88F-78CB61CBAD76}"/>
                    </a:ext>
                  </a:extLst>
                </p:cNvPr>
                <p:cNvCxnSpPr/>
                <p:nvPr/>
              </p:nvCxnSpPr>
              <p:spPr>
                <a:xfrm>
                  <a:off x="6244329" y="4451226"/>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B325BB2F-7012-46CD-9B18-42C484ED3E4C}"/>
                    </a:ext>
                  </a:extLst>
                </p:cNvPr>
                <p:cNvCxnSpPr/>
                <p:nvPr/>
              </p:nvCxnSpPr>
              <p:spPr>
                <a:xfrm>
                  <a:off x="6240613" y="5029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010E565C-756D-4CFF-9CA7-4D8D427874E3}"/>
                    </a:ext>
                  </a:extLst>
                </p:cNvPr>
                <p:cNvCxnSpPr/>
                <p:nvPr/>
              </p:nvCxnSpPr>
              <p:spPr>
                <a:xfrm>
                  <a:off x="6248400" y="3886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8" name="Group 57">
                <a:extLst>
                  <a:ext uri="{FF2B5EF4-FFF2-40B4-BE49-F238E27FC236}">
                    <a16:creationId xmlns:a16="http://schemas.microsoft.com/office/drawing/2014/main" id="{3563CAAE-5EEE-4900-8B43-0E276532C163}"/>
                  </a:ext>
                </a:extLst>
              </p:cNvPr>
              <p:cNvGrpSpPr/>
              <p:nvPr/>
            </p:nvGrpSpPr>
            <p:grpSpPr>
              <a:xfrm>
                <a:off x="8671226" y="2377440"/>
                <a:ext cx="1025642" cy="2894686"/>
                <a:chOff x="6240613" y="3352800"/>
                <a:chExt cx="777574" cy="2194560"/>
              </a:xfrm>
            </p:grpSpPr>
            <p:sp>
              <p:nvSpPr>
                <p:cNvPr id="69" name="Rectangle 68">
                  <a:extLst>
                    <a:ext uri="{FF2B5EF4-FFF2-40B4-BE49-F238E27FC236}">
                      <a16:creationId xmlns:a16="http://schemas.microsoft.com/office/drawing/2014/main" id="{AD5F8FF2-B6C7-431D-B436-831A1A536E55}"/>
                    </a:ext>
                  </a:extLst>
                </p:cNvPr>
                <p:cNvSpPr/>
                <p:nvPr/>
              </p:nvSpPr>
              <p:spPr>
                <a:xfrm>
                  <a:off x="6240613" y="3352800"/>
                  <a:ext cx="769787" cy="2194560"/>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solidFill>
                    <a:effectLst/>
                    <a:uLnTx/>
                    <a:uFillTx/>
                    <a:latin typeface="Arial" pitchFamily="34" charset="0"/>
                    <a:cs typeface="Arial" pitchFamily="34" charset="0"/>
                  </a:endParaRPr>
                </a:p>
              </p:txBody>
            </p:sp>
            <p:cxnSp>
              <p:nvCxnSpPr>
                <p:cNvPr id="70" name="Straight Connector 69">
                  <a:extLst>
                    <a:ext uri="{FF2B5EF4-FFF2-40B4-BE49-F238E27FC236}">
                      <a16:creationId xmlns:a16="http://schemas.microsoft.com/office/drawing/2014/main" id="{4791AE1D-A37D-4416-BD07-80D70176B6DD}"/>
                    </a:ext>
                  </a:extLst>
                </p:cNvPr>
                <p:cNvCxnSpPr/>
                <p:nvPr/>
              </p:nvCxnSpPr>
              <p:spPr>
                <a:xfrm>
                  <a:off x="6244329" y="4451226"/>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4EB2395F-7AC4-44F1-91B4-52026AC5578C}"/>
                    </a:ext>
                  </a:extLst>
                </p:cNvPr>
                <p:cNvCxnSpPr/>
                <p:nvPr/>
              </p:nvCxnSpPr>
              <p:spPr>
                <a:xfrm>
                  <a:off x="6240613" y="5029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CBF77709-F951-4A0E-B530-C5AC3B5A1750}"/>
                    </a:ext>
                  </a:extLst>
                </p:cNvPr>
                <p:cNvCxnSpPr/>
                <p:nvPr/>
              </p:nvCxnSpPr>
              <p:spPr>
                <a:xfrm>
                  <a:off x="6248400" y="3886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59" name="Group 58">
                <a:extLst>
                  <a:ext uri="{FF2B5EF4-FFF2-40B4-BE49-F238E27FC236}">
                    <a16:creationId xmlns:a16="http://schemas.microsoft.com/office/drawing/2014/main" id="{06EF33C9-1937-4986-8EB9-C2C5ECCE2991}"/>
                  </a:ext>
                </a:extLst>
              </p:cNvPr>
              <p:cNvGrpSpPr/>
              <p:nvPr/>
            </p:nvGrpSpPr>
            <p:grpSpPr>
              <a:xfrm>
                <a:off x="8518826" y="2209800"/>
                <a:ext cx="1025642" cy="2894686"/>
                <a:chOff x="6240613" y="3352800"/>
                <a:chExt cx="777574" cy="2194560"/>
              </a:xfrm>
            </p:grpSpPr>
            <p:sp>
              <p:nvSpPr>
                <p:cNvPr id="65" name="Rectangle 64">
                  <a:extLst>
                    <a:ext uri="{FF2B5EF4-FFF2-40B4-BE49-F238E27FC236}">
                      <a16:creationId xmlns:a16="http://schemas.microsoft.com/office/drawing/2014/main" id="{DF0E3D59-B39D-4E34-829C-EC643C8E5A44}"/>
                    </a:ext>
                  </a:extLst>
                </p:cNvPr>
                <p:cNvSpPr/>
                <p:nvPr/>
              </p:nvSpPr>
              <p:spPr>
                <a:xfrm>
                  <a:off x="6240613" y="3352800"/>
                  <a:ext cx="769787" cy="2194560"/>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solidFill>
                    <a:effectLst/>
                    <a:uLnTx/>
                    <a:uFillTx/>
                    <a:latin typeface="Arial" pitchFamily="34" charset="0"/>
                    <a:cs typeface="Arial" pitchFamily="34" charset="0"/>
                  </a:endParaRPr>
                </a:p>
              </p:txBody>
            </p:sp>
            <p:cxnSp>
              <p:nvCxnSpPr>
                <p:cNvPr id="66" name="Straight Connector 65">
                  <a:extLst>
                    <a:ext uri="{FF2B5EF4-FFF2-40B4-BE49-F238E27FC236}">
                      <a16:creationId xmlns:a16="http://schemas.microsoft.com/office/drawing/2014/main" id="{18668AD0-9318-4D05-B1E1-E4E10CFD5F20}"/>
                    </a:ext>
                  </a:extLst>
                </p:cNvPr>
                <p:cNvCxnSpPr/>
                <p:nvPr/>
              </p:nvCxnSpPr>
              <p:spPr>
                <a:xfrm>
                  <a:off x="6244329" y="4451226"/>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C144AE32-B72B-4666-A9CC-C349AF8F2F4B}"/>
                    </a:ext>
                  </a:extLst>
                </p:cNvPr>
                <p:cNvCxnSpPr/>
                <p:nvPr/>
              </p:nvCxnSpPr>
              <p:spPr>
                <a:xfrm>
                  <a:off x="6240613" y="5029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B781FE04-A62F-4845-9CC0-96CD8202AC1D}"/>
                    </a:ext>
                  </a:extLst>
                </p:cNvPr>
                <p:cNvCxnSpPr/>
                <p:nvPr/>
              </p:nvCxnSpPr>
              <p:spPr>
                <a:xfrm>
                  <a:off x="6248400" y="3886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60" name="Group 59">
                <a:extLst>
                  <a:ext uri="{FF2B5EF4-FFF2-40B4-BE49-F238E27FC236}">
                    <a16:creationId xmlns:a16="http://schemas.microsoft.com/office/drawing/2014/main" id="{CFD20FCA-ADB5-4D6F-8C4F-B0D62F862144}"/>
                  </a:ext>
                </a:extLst>
              </p:cNvPr>
              <p:cNvGrpSpPr/>
              <p:nvPr/>
            </p:nvGrpSpPr>
            <p:grpSpPr>
              <a:xfrm>
                <a:off x="8382000" y="2057400"/>
                <a:ext cx="1025642" cy="2894685"/>
                <a:chOff x="6240613" y="3352800"/>
                <a:chExt cx="777574" cy="2194560"/>
              </a:xfrm>
            </p:grpSpPr>
            <p:sp>
              <p:nvSpPr>
                <p:cNvPr id="61" name="Rectangle 60">
                  <a:extLst>
                    <a:ext uri="{FF2B5EF4-FFF2-40B4-BE49-F238E27FC236}">
                      <a16:creationId xmlns:a16="http://schemas.microsoft.com/office/drawing/2014/main" id="{F4B9117B-1E2B-4C79-86DA-FDE040FE2A0D}"/>
                    </a:ext>
                  </a:extLst>
                </p:cNvPr>
                <p:cNvSpPr/>
                <p:nvPr/>
              </p:nvSpPr>
              <p:spPr>
                <a:xfrm>
                  <a:off x="6240613" y="3352800"/>
                  <a:ext cx="769787" cy="2194560"/>
                </a:xfrm>
                <a:prstGeom prst="rect">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chemeClr val="tx1"/>
                    </a:solidFill>
                    <a:effectLst/>
                    <a:uLnTx/>
                    <a:uFillTx/>
                    <a:latin typeface="Arial" pitchFamily="34" charset="0"/>
                    <a:cs typeface="Arial" pitchFamily="34" charset="0"/>
                  </a:endParaRPr>
                </a:p>
              </p:txBody>
            </p:sp>
            <p:cxnSp>
              <p:nvCxnSpPr>
                <p:cNvPr id="62" name="Straight Connector 61">
                  <a:extLst>
                    <a:ext uri="{FF2B5EF4-FFF2-40B4-BE49-F238E27FC236}">
                      <a16:creationId xmlns:a16="http://schemas.microsoft.com/office/drawing/2014/main" id="{9A3B5941-EE2A-40C9-82ED-C64358459DFB}"/>
                    </a:ext>
                  </a:extLst>
                </p:cNvPr>
                <p:cNvCxnSpPr/>
                <p:nvPr/>
              </p:nvCxnSpPr>
              <p:spPr>
                <a:xfrm>
                  <a:off x="6244329" y="4451226"/>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79C7A8AA-D729-4BB7-9108-F920BC677EB0}"/>
                    </a:ext>
                  </a:extLst>
                </p:cNvPr>
                <p:cNvCxnSpPr/>
                <p:nvPr/>
              </p:nvCxnSpPr>
              <p:spPr>
                <a:xfrm>
                  <a:off x="6240613" y="5029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8AB831D9-87DD-423D-8702-349A92A8D5E7}"/>
                    </a:ext>
                  </a:extLst>
                </p:cNvPr>
                <p:cNvCxnSpPr/>
                <p:nvPr/>
              </p:nvCxnSpPr>
              <p:spPr>
                <a:xfrm>
                  <a:off x="6248400" y="3886200"/>
                  <a:ext cx="769787" cy="0"/>
                </a:xfrm>
                <a:prstGeom prst="line">
                  <a:avLst/>
                </a:prstGeom>
                <a:ln w="19050">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cxnSp>
          <p:nvCxnSpPr>
            <p:cNvPr id="54" name="Straight Connector 53">
              <a:extLst>
                <a:ext uri="{FF2B5EF4-FFF2-40B4-BE49-F238E27FC236}">
                  <a16:creationId xmlns:a16="http://schemas.microsoft.com/office/drawing/2014/main" id="{47D4E555-FEE7-4C01-83F9-7666A02DAE4F}"/>
                </a:ext>
              </a:extLst>
            </p:cNvPr>
            <p:cNvCxnSpPr/>
            <p:nvPr/>
          </p:nvCxnSpPr>
          <p:spPr>
            <a:xfrm>
              <a:off x="2838450" y="3214132"/>
              <a:ext cx="0" cy="891465"/>
            </a:xfrm>
            <a:prstGeom prst="line">
              <a:avLst/>
            </a:prstGeom>
            <a:ln w="952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C3DD417-97E1-4825-A462-2257E5CF1214}"/>
                </a:ext>
              </a:extLst>
            </p:cNvPr>
            <p:cNvCxnSpPr/>
            <p:nvPr/>
          </p:nvCxnSpPr>
          <p:spPr>
            <a:xfrm>
              <a:off x="2971800" y="3223657"/>
              <a:ext cx="0" cy="891465"/>
            </a:xfrm>
            <a:prstGeom prst="line">
              <a:avLst/>
            </a:prstGeom>
            <a:ln w="952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BB6F8AB-1995-49B1-A1A9-A52ACF64EF0D}"/>
                </a:ext>
              </a:extLst>
            </p:cNvPr>
            <p:cNvCxnSpPr/>
            <p:nvPr/>
          </p:nvCxnSpPr>
          <p:spPr>
            <a:xfrm>
              <a:off x="2905125" y="3204285"/>
              <a:ext cx="0" cy="891465"/>
            </a:xfrm>
            <a:prstGeom prst="line">
              <a:avLst/>
            </a:prstGeom>
            <a:ln w="952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567321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A5CB6-EF46-47DA-9B06-9E7AFD4956A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ED7A384-40A6-4F16-8C42-F0C47DFA78C5}"/>
              </a:ext>
            </a:extLst>
          </p:cNvPr>
          <p:cNvSpPr>
            <a:spLocks noGrp="1"/>
          </p:cNvSpPr>
          <p:nvPr>
            <p:ph idx="1"/>
          </p:nvPr>
        </p:nvSpPr>
        <p:spPr>
          <a:xfrm>
            <a:off x="609602" y="1600200"/>
            <a:ext cx="10769600" cy="4648200"/>
          </a:xfrm>
        </p:spPr>
        <p:txBody>
          <a:bodyPr/>
          <a:lstStyle/>
          <a:p>
            <a:pPr>
              <a:buFont typeface="Wingdings" panose="05000000000000000000" pitchFamily="2" charset="2"/>
              <a:buChar char="Ø"/>
            </a:pPr>
            <a:r>
              <a:rPr lang="en-US" sz="2800" dirty="0"/>
              <a:t>Getting started with parallel computing in MATLAB</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Scaling beyond the desktop to clouds and clusters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Big Data</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solidFill>
                  <a:srgbClr val="FF0000"/>
                </a:solidFill>
              </a:rPr>
              <a:t>Accelerate applications with NVIDIA GPUs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Summary</a:t>
            </a:r>
          </a:p>
        </p:txBody>
      </p:sp>
    </p:spTree>
    <p:extLst>
      <p:ext uri="{BB962C8B-B14F-4D97-AF65-F5344CB8AC3E}">
        <p14:creationId xmlns:p14="http://schemas.microsoft.com/office/powerpoint/2010/main" val="39123180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Isosceles Triangle 176"/>
          <p:cNvSpPr/>
          <p:nvPr/>
        </p:nvSpPr>
        <p:spPr>
          <a:xfrm rot="16200000">
            <a:off x="2480890" y="2198748"/>
            <a:ext cx="2772308" cy="2546854"/>
          </a:xfrm>
          <a:prstGeom prst="triangle">
            <a:avLst>
              <a:gd name="adj" fmla="val 5827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2" name="Title 1"/>
          <p:cNvSpPr>
            <a:spLocks noGrp="1"/>
          </p:cNvSpPr>
          <p:nvPr>
            <p:ph type="title"/>
          </p:nvPr>
        </p:nvSpPr>
        <p:spPr/>
        <p:txBody>
          <a:bodyPr/>
          <a:lstStyle/>
          <a:p>
            <a:r>
              <a:rPr lang="en-GB" dirty="0"/>
              <a:t>Parallel Computing Paradigm</a:t>
            </a:r>
            <a:br>
              <a:rPr lang="en-GB" dirty="0"/>
            </a:br>
            <a:r>
              <a:rPr lang="en-GB" sz="2200" dirty="0">
                <a:solidFill>
                  <a:schemeClr val="bg1">
                    <a:lumMod val="50000"/>
                  </a:schemeClr>
                </a:solidFill>
              </a:rPr>
              <a:t>NVIDIA GPUs</a:t>
            </a:r>
          </a:p>
        </p:txBody>
      </p:sp>
      <p:sp>
        <p:nvSpPr>
          <p:cNvPr id="3" name="TextBox 2"/>
          <p:cNvSpPr txBox="1"/>
          <p:nvPr/>
        </p:nvSpPr>
        <p:spPr>
          <a:xfrm>
            <a:off x="1127448" y="4400375"/>
            <a:ext cx="2086320" cy="353943"/>
          </a:xfrm>
          <a:prstGeom prst="rect">
            <a:avLst/>
          </a:prstGeom>
          <a:noFill/>
        </p:spPr>
        <p:txBody>
          <a:bodyPr wrap="square" rtlCol="0">
            <a:spAutoFit/>
          </a:bodyPr>
          <a:lstStyle/>
          <a:p>
            <a:pPr algn="ctr"/>
            <a:r>
              <a:rPr lang="en-US" sz="1700" b="1" dirty="0">
                <a:solidFill>
                  <a:schemeClr val="tx2">
                    <a:lumMod val="75000"/>
                  </a:schemeClr>
                </a:solidFill>
                <a:cs typeface="Arial" pitchFamily="34" charset="0"/>
              </a:rPr>
              <a:t>MATLAB Desktop</a:t>
            </a:r>
          </a:p>
        </p:txBody>
      </p:sp>
      <p:grpSp>
        <p:nvGrpSpPr>
          <p:cNvPr id="16" name="Group 15"/>
          <p:cNvGrpSpPr/>
          <p:nvPr/>
        </p:nvGrpSpPr>
        <p:grpSpPr>
          <a:xfrm>
            <a:off x="5029200" y="2086021"/>
            <a:ext cx="3631728" cy="2772308"/>
            <a:chOff x="7495644" y="3509244"/>
            <a:chExt cx="2688335" cy="2061418"/>
          </a:xfrm>
        </p:grpSpPr>
        <p:sp>
          <p:nvSpPr>
            <p:cNvPr id="31" name="Rounded Rectangle 30"/>
            <p:cNvSpPr/>
            <p:nvPr/>
          </p:nvSpPr>
          <p:spPr>
            <a:xfrm>
              <a:off x="7495644" y="3509244"/>
              <a:ext cx="2688335" cy="2061418"/>
            </a:xfrm>
            <a:prstGeom prst="roundRect">
              <a:avLst>
                <a:gd name="adj" fmla="val 6810"/>
              </a:avLst>
            </a:prstGeom>
            <a:solidFill>
              <a:schemeClr val="accent1">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32" name="Group 31"/>
            <p:cNvGrpSpPr/>
            <p:nvPr/>
          </p:nvGrpSpPr>
          <p:grpSpPr>
            <a:xfrm>
              <a:off x="7588846" y="3628557"/>
              <a:ext cx="2490664" cy="1298780"/>
              <a:chOff x="6064846" y="3628557"/>
              <a:chExt cx="2490664" cy="1298780"/>
            </a:xfrm>
            <a:solidFill>
              <a:schemeClr val="accent1">
                <a:lumMod val="75000"/>
              </a:schemeClr>
            </a:solidFill>
          </p:grpSpPr>
          <p:sp>
            <p:nvSpPr>
              <p:cNvPr id="33" name="Rectangle 32"/>
              <p:cNvSpPr/>
              <p:nvPr/>
            </p:nvSpPr>
            <p:spPr>
              <a:xfrm>
                <a:off x="6064846"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6" name="Rectangle 35"/>
              <p:cNvSpPr/>
              <p:nvPr/>
            </p:nvSpPr>
            <p:spPr>
              <a:xfrm>
                <a:off x="6222983"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3" name="Rectangle 42"/>
              <p:cNvSpPr/>
              <p:nvPr/>
            </p:nvSpPr>
            <p:spPr>
              <a:xfrm>
                <a:off x="6381121"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4" name="Rectangle 43"/>
              <p:cNvSpPr/>
              <p:nvPr/>
            </p:nvSpPr>
            <p:spPr>
              <a:xfrm>
                <a:off x="6539258"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6" name="Rectangle 45"/>
              <p:cNvSpPr/>
              <p:nvPr/>
            </p:nvSpPr>
            <p:spPr>
              <a:xfrm>
                <a:off x="6697396"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7" name="Rectangle 46"/>
              <p:cNvSpPr/>
              <p:nvPr/>
            </p:nvSpPr>
            <p:spPr>
              <a:xfrm>
                <a:off x="6855533"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8" name="Rectangle 47"/>
              <p:cNvSpPr/>
              <p:nvPr/>
            </p:nvSpPr>
            <p:spPr>
              <a:xfrm>
                <a:off x="7013671"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9" name="Rectangle 48"/>
              <p:cNvSpPr/>
              <p:nvPr/>
            </p:nvSpPr>
            <p:spPr>
              <a:xfrm>
                <a:off x="7171808"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0" name="Rectangle 49"/>
              <p:cNvSpPr/>
              <p:nvPr/>
            </p:nvSpPr>
            <p:spPr>
              <a:xfrm>
                <a:off x="6064846"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1" name="Rectangle 50"/>
              <p:cNvSpPr/>
              <p:nvPr/>
            </p:nvSpPr>
            <p:spPr>
              <a:xfrm>
                <a:off x="6222983"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2" name="Rectangle 51"/>
              <p:cNvSpPr/>
              <p:nvPr/>
            </p:nvSpPr>
            <p:spPr>
              <a:xfrm>
                <a:off x="6381121"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3" name="Rectangle 52"/>
              <p:cNvSpPr/>
              <p:nvPr/>
            </p:nvSpPr>
            <p:spPr>
              <a:xfrm>
                <a:off x="6539258"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4" name="Rectangle 53"/>
              <p:cNvSpPr/>
              <p:nvPr/>
            </p:nvSpPr>
            <p:spPr>
              <a:xfrm>
                <a:off x="6697396"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5" name="Rectangle 54"/>
              <p:cNvSpPr/>
              <p:nvPr/>
            </p:nvSpPr>
            <p:spPr>
              <a:xfrm>
                <a:off x="6855533"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6" name="Rectangle 55"/>
              <p:cNvSpPr/>
              <p:nvPr/>
            </p:nvSpPr>
            <p:spPr>
              <a:xfrm>
                <a:off x="7013671"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7" name="Rectangle 56"/>
              <p:cNvSpPr/>
              <p:nvPr/>
            </p:nvSpPr>
            <p:spPr>
              <a:xfrm>
                <a:off x="7171808"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8" name="Rectangle 57"/>
              <p:cNvSpPr/>
              <p:nvPr/>
            </p:nvSpPr>
            <p:spPr>
              <a:xfrm>
                <a:off x="6064846"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9" name="Rectangle 58"/>
              <p:cNvSpPr/>
              <p:nvPr/>
            </p:nvSpPr>
            <p:spPr>
              <a:xfrm>
                <a:off x="6222983"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2" name="Rectangle 61"/>
              <p:cNvSpPr/>
              <p:nvPr/>
            </p:nvSpPr>
            <p:spPr>
              <a:xfrm>
                <a:off x="6381121"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3" name="Rectangle 62"/>
              <p:cNvSpPr/>
              <p:nvPr/>
            </p:nvSpPr>
            <p:spPr>
              <a:xfrm>
                <a:off x="6539258"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4" name="Rectangle 63"/>
              <p:cNvSpPr/>
              <p:nvPr/>
            </p:nvSpPr>
            <p:spPr>
              <a:xfrm>
                <a:off x="6697396"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5" name="Rectangle 64"/>
              <p:cNvSpPr/>
              <p:nvPr/>
            </p:nvSpPr>
            <p:spPr>
              <a:xfrm>
                <a:off x="6855533"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6" name="Rectangle 65"/>
              <p:cNvSpPr/>
              <p:nvPr/>
            </p:nvSpPr>
            <p:spPr>
              <a:xfrm>
                <a:off x="7013671"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7" name="Rectangle 66"/>
              <p:cNvSpPr/>
              <p:nvPr/>
            </p:nvSpPr>
            <p:spPr>
              <a:xfrm>
                <a:off x="7171808"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8" name="Rectangle 67"/>
              <p:cNvSpPr/>
              <p:nvPr/>
            </p:nvSpPr>
            <p:spPr>
              <a:xfrm>
                <a:off x="6064846"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9" name="Rectangle 68"/>
              <p:cNvSpPr/>
              <p:nvPr/>
            </p:nvSpPr>
            <p:spPr>
              <a:xfrm>
                <a:off x="6222983"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0" name="Rectangle 69"/>
              <p:cNvSpPr/>
              <p:nvPr/>
            </p:nvSpPr>
            <p:spPr>
              <a:xfrm>
                <a:off x="6381121"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1" name="Rectangle 70"/>
              <p:cNvSpPr/>
              <p:nvPr/>
            </p:nvSpPr>
            <p:spPr>
              <a:xfrm>
                <a:off x="6539258"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2" name="Rectangle 71"/>
              <p:cNvSpPr/>
              <p:nvPr/>
            </p:nvSpPr>
            <p:spPr>
              <a:xfrm>
                <a:off x="6697396"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3" name="Rectangle 72"/>
              <p:cNvSpPr/>
              <p:nvPr/>
            </p:nvSpPr>
            <p:spPr>
              <a:xfrm>
                <a:off x="6855533"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4" name="Rectangle 73"/>
              <p:cNvSpPr/>
              <p:nvPr/>
            </p:nvSpPr>
            <p:spPr>
              <a:xfrm>
                <a:off x="7013671"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5" name="Rectangle 74"/>
              <p:cNvSpPr/>
              <p:nvPr/>
            </p:nvSpPr>
            <p:spPr>
              <a:xfrm>
                <a:off x="7171808"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6" name="Rectangle 75"/>
              <p:cNvSpPr/>
              <p:nvPr/>
            </p:nvSpPr>
            <p:spPr>
              <a:xfrm>
                <a:off x="6064846"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8" name="Rectangle 77"/>
              <p:cNvSpPr/>
              <p:nvPr/>
            </p:nvSpPr>
            <p:spPr>
              <a:xfrm>
                <a:off x="6222983"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9" name="Rectangle 78"/>
              <p:cNvSpPr/>
              <p:nvPr/>
            </p:nvSpPr>
            <p:spPr>
              <a:xfrm>
                <a:off x="6381121"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0" name="Rectangle 79"/>
              <p:cNvSpPr/>
              <p:nvPr/>
            </p:nvSpPr>
            <p:spPr>
              <a:xfrm>
                <a:off x="6539258"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1" name="Rectangle 80"/>
              <p:cNvSpPr/>
              <p:nvPr/>
            </p:nvSpPr>
            <p:spPr>
              <a:xfrm>
                <a:off x="6697396"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2" name="Rectangle 81"/>
              <p:cNvSpPr/>
              <p:nvPr/>
            </p:nvSpPr>
            <p:spPr>
              <a:xfrm>
                <a:off x="6855533"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3" name="Rectangle 82"/>
              <p:cNvSpPr/>
              <p:nvPr/>
            </p:nvSpPr>
            <p:spPr>
              <a:xfrm>
                <a:off x="7013671"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4" name="Rectangle 83"/>
              <p:cNvSpPr/>
              <p:nvPr/>
            </p:nvSpPr>
            <p:spPr>
              <a:xfrm>
                <a:off x="7171808"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5" name="Rectangle 84"/>
              <p:cNvSpPr/>
              <p:nvPr/>
            </p:nvSpPr>
            <p:spPr>
              <a:xfrm>
                <a:off x="6064846"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6" name="Rectangle 85"/>
              <p:cNvSpPr/>
              <p:nvPr/>
            </p:nvSpPr>
            <p:spPr>
              <a:xfrm>
                <a:off x="6222983"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7" name="Rectangle 86"/>
              <p:cNvSpPr/>
              <p:nvPr/>
            </p:nvSpPr>
            <p:spPr>
              <a:xfrm>
                <a:off x="6381121"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8" name="Rectangle 87"/>
              <p:cNvSpPr/>
              <p:nvPr/>
            </p:nvSpPr>
            <p:spPr>
              <a:xfrm>
                <a:off x="6539258"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9" name="Rectangle 88"/>
              <p:cNvSpPr/>
              <p:nvPr/>
            </p:nvSpPr>
            <p:spPr>
              <a:xfrm>
                <a:off x="6697396"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0" name="Rectangle 89"/>
              <p:cNvSpPr/>
              <p:nvPr/>
            </p:nvSpPr>
            <p:spPr>
              <a:xfrm>
                <a:off x="6855533"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1" name="Rectangle 90"/>
              <p:cNvSpPr/>
              <p:nvPr/>
            </p:nvSpPr>
            <p:spPr>
              <a:xfrm>
                <a:off x="7013671"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2" name="Rectangle 91"/>
              <p:cNvSpPr/>
              <p:nvPr/>
            </p:nvSpPr>
            <p:spPr>
              <a:xfrm>
                <a:off x="7171808"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3" name="Rectangle 92"/>
              <p:cNvSpPr/>
              <p:nvPr/>
            </p:nvSpPr>
            <p:spPr>
              <a:xfrm>
                <a:off x="6064846"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4" name="Rectangle 93"/>
              <p:cNvSpPr/>
              <p:nvPr/>
            </p:nvSpPr>
            <p:spPr>
              <a:xfrm>
                <a:off x="6222983"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5" name="Rectangle 94"/>
              <p:cNvSpPr/>
              <p:nvPr/>
            </p:nvSpPr>
            <p:spPr>
              <a:xfrm>
                <a:off x="6381121"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6" name="Rectangle 95"/>
              <p:cNvSpPr/>
              <p:nvPr/>
            </p:nvSpPr>
            <p:spPr>
              <a:xfrm>
                <a:off x="6539258"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7" name="Rectangle 96"/>
              <p:cNvSpPr/>
              <p:nvPr/>
            </p:nvSpPr>
            <p:spPr>
              <a:xfrm>
                <a:off x="6697396"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8" name="Rectangle 97"/>
              <p:cNvSpPr/>
              <p:nvPr/>
            </p:nvSpPr>
            <p:spPr>
              <a:xfrm>
                <a:off x="6855533"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9" name="Rectangle 98"/>
              <p:cNvSpPr/>
              <p:nvPr/>
            </p:nvSpPr>
            <p:spPr>
              <a:xfrm>
                <a:off x="7013671"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0" name="Rectangle 99"/>
              <p:cNvSpPr/>
              <p:nvPr/>
            </p:nvSpPr>
            <p:spPr>
              <a:xfrm>
                <a:off x="7171808"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1" name="Rectangle 100"/>
              <p:cNvSpPr/>
              <p:nvPr/>
            </p:nvSpPr>
            <p:spPr>
              <a:xfrm>
                <a:off x="6064846"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2" name="Rectangle 101"/>
              <p:cNvSpPr/>
              <p:nvPr/>
            </p:nvSpPr>
            <p:spPr>
              <a:xfrm>
                <a:off x="6222983"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3" name="Rectangle 102"/>
              <p:cNvSpPr/>
              <p:nvPr/>
            </p:nvSpPr>
            <p:spPr>
              <a:xfrm>
                <a:off x="6381121"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4" name="Rectangle 103"/>
              <p:cNvSpPr/>
              <p:nvPr/>
            </p:nvSpPr>
            <p:spPr>
              <a:xfrm>
                <a:off x="6539258"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5" name="Rectangle 104"/>
              <p:cNvSpPr/>
              <p:nvPr/>
            </p:nvSpPr>
            <p:spPr>
              <a:xfrm>
                <a:off x="6697396"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6" name="Rectangle 105"/>
              <p:cNvSpPr/>
              <p:nvPr/>
            </p:nvSpPr>
            <p:spPr>
              <a:xfrm>
                <a:off x="6855533"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7" name="Rectangle 106"/>
              <p:cNvSpPr/>
              <p:nvPr/>
            </p:nvSpPr>
            <p:spPr>
              <a:xfrm>
                <a:off x="7013671"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8" name="Rectangle 107"/>
              <p:cNvSpPr/>
              <p:nvPr/>
            </p:nvSpPr>
            <p:spPr>
              <a:xfrm>
                <a:off x="7171808"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9" name="Rectangle 108"/>
              <p:cNvSpPr/>
              <p:nvPr/>
            </p:nvSpPr>
            <p:spPr>
              <a:xfrm>
                <a:off x="7329945"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0" name="Rectangle 109"/>
              <p:cNvSpPr/>
              <p:nvPr/>
            </p:nvSpPr>
            <p:spPr>
              <a:xfrm>
                <a:off x="7488083"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1" name="Rectangle 110"/>
              <p:cNvSpPr/>
              <p:nvPr/>
            </p:nvSpPr>
            <p:spPr>
              <a:xfrm>
                <a:off x="7646220"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2" name="Rectangle 111"/>
              <p:cNvSpPr/>
              <p:nvPr/>
            </p:nvSpPr>
            <p:spPr>
              <a:xfrm>
                <a:off x="7804358"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3" name="Rectangle 112"/>
              <p:cNvSpPr/>
              <p:nvPr/>
            </p:nvSpPr>
            <p:spPr>
              <a:xfrm>
                <a:off x="7962495"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4" name="Rectangle 113"/>
              <p:cNvSpPr/>
              <p:nvPr/>
            </p:nvSpPr>
            <p:spPr>
              <a:xfrm>
                <a:off x="8120632"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5" name="Rectangle 114"/>
              <p:cNvSpPr/>
              <p:nvPr/>
            </p:nvSpPr>
            <p:spPr>
              <a:xfrm>
                <a:off x="8278770"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6" name="Rectangle 115"/>
              <p:cNvSpPr/>
              <p:nvPr/>
            </p:nvSpPr>
            <p:spPr>
              <a:xfrm>
                <a:off x="8436907"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7" name="Rectangle 116"/>
              <p:cNvSpPr/>
              <p:nvPr/>
            </p:nvSpPr>
            <p:spPr>
              <a:xfrm>
                <a:off x="7329945"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8" name="Rectangle 117"/>
              <p:cNvSpPr/>
              <p:nvPr/>
            </p:nvSpPr>
            <p:spPr>
              <a:xfrm>
                <a:off x="7488083"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9" name="Rectangle 118"/>
              <p:cNvSpPr/>
              <p:nvPr/>
            </p:nvSpPr>
            <p:spPr>
              <a:xfrm>
                <a:off x="7646220"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0" name="Rectangle 119"/>
              <p:cNvSpPr/>
              <p:nvPr/>
            </p:nvSpPr>
            <p:spPr>
              <a:xfrm>
                <a:off x="7804358"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1" name="Rectangle 120"/>
              <p:cNvSpPr/>
              <p:nvPr/>
            </p:nvSpPr>
            <p:spPr>
              <a:xfrm>
                <a:off x="7962495"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2" name="Rectangle 121"/>
              <p:cNvSpPr/>
              <p:nvPr/>
            </p:nvSpPr>
            <p:spPr>
              <a:xfrm>
                <a:off x="8120632"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3" name="Rectangle 122"/>
              <p:cNvSpPr/>
              <p:nvPr/>
            </p:nvSpPr>
            <p:spPr>
              <a:xfrm>
                <a:off x="8278770"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4" name="Rectangle 123"/>
              <p:cNvSpPr/>
              <p:nvPr/>
            </p:nvSpPr>
            <p:spPr>
              <a:xfrm>
                <a:off x="8436907"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5" name="Rectangle 124"/>
              <p:cNvSpPr/>
              <p:nvPr/>
            </p:nvSpPr>
            <p:spPr>
              <a:xfrm>
                <a:off x="7329945"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6" name="Rectangle 125"/>
              <p:cNvSpPr/>
              <p:nvPr/>
            </p:nvSpPr>
            <p:spPr>
              <a:xfrm>
                <a:off x="7488083"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7" name="Rectangle 126"/>
              <p:cNvSpPr/>
              <p:nvPr/>
            </p:nvSpPr>
            <p:spPr>
              <a:xfrm>
                <a:off x="7646220"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8" name="Rectangle 127"/>
              <p:cNvSpPr/>
              <p:nvPr/>
            </p:nvSpPr>
            <p:spPr>
              <a:xfrm>
                <a:off x="7804358"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9" name="Rectangle 128"/>
              <p:cNvSpPr/>
              <p:nvPr/>
            </p:nvSpPr>
            <p:spPr>
              <a:xfrm>
                <a:off x="7962495"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0" name="Rectangle 129"/>
              <p:cNvSpPr/>
              <p:nvPr/>
            </p:nvSpPr>
            <p:spPr>
              <a:xfrm>
                <a:off x="8120632"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1" name="Rectangle 130"/>
              <p:cNvSpPr/>
              <p:nvPr/>
            </p:nvSpPr>
            <p:spPr>
              <a:xfrm>
                <a:off x="8278770"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2" name="Rectangle 131"/>
              <p:cNvSpPr/>
              <p:nvPr/>
            </p:nvSpPr>
            <p:spPr>
              <a:xfrm>
                <a:off x="8436907"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3" name="Rectangle 132"/>
              <p:cNvSpPr/>
              <p:nvPr/>
            </p:nvSpPr>
            <p:spPr>
              <a:xfrm>
                <a:off x="7329945"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4" name="Rectangle 133"/>
              <p:cNvSpPr/>
              <p:nvPr/>
            </p:nvSpPr>
            <p:spPr>
              <a:xfrm>
                <a:off x="7488083"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5" name="Rectangle 134"/>
              <p:cNvSpPr/>
              <p:nvPr/>
            </p:nvSpPr>
            <p:spPr>
              <a:xfrm>
                <a:off x="7646220"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6" name="Rectangle 135"/>
              <p:cNvSpPr/>
              <p:nvPr/>
            </p:nvSpPr>
            <p:spPr>
              <a:xfrm>
                <a:off x="7804358"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7" name="Rectangle 136"/>
              <p:cNvSpPr/>
              <p:nvPr/>
            </p:nvSpPr>
            <p:spPr>
              <a:xfrm>
                <a:off x="7962495"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8" name="Rectangle 137"/>
              <p:cNvSpPr/>
              <p:nvPr/>
            </p:nvSpPr>
            <p:spPr>
              <a:xfrm>
                <a:off x="8120632"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9" name="Rectangle 138"/>
              <p:cNvSpPr/>
              <p:nvPr/>
            </p:nvSpPr>
            <p:spPr>
              <a:xfrm>
                <a:off x="8278770"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0" name="Rectangle 139"/>
              <p:cNvSpPr/>
              <p:nvPr/>
            </p:nvSpPr>
            <p:spPr>
              <a:xfrm>
                <a:off x="8436907"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1" name="Rectangle 140"/>
              <p:cNvSpPr/>
              <p:nvPr/>
            </p:nvSpPr>
            <p:spPr>
              <a:xfrm>
                <a:off x="7488083"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2" name="Rectangle 141"/>
              <p:cNvSpPr/>
              <p:nvPr/>
            </p:nvSpPr>
            <p:spPr>
              <a:xfrm>
                <a:off x="7646220"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3" name="Rectangle 142"/>
              <p:cNvSpPr/>
              <p:nvPr/>
            </p:nvSpPr>
            <p:spPr>
              <a:xfrm>
                <a:off x="7804358"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4" name="Rectangle 143"/>
              <p:cNvSpPr/>
              <p:nvPr/>
            </p:nvSpPr>
            <p:spPr>
              <a:xfrm>
                <a:off x="7962495"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5" name="Rectangle 144"/>
              <p:cNvSpPr/>
              <p:nvPr/>
            </p:nvSpPr>
            <p:spPr>
              <a:xfrm>
                <a:off x="8120632"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6" name="Rectangle 145"/>
              <p:cNvSpPr/>
              <p:nvPr/>
            </p:nvSpPr>
            <p:spPr>
              <a:xfrm>
                <a:off x="8278770"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7" name="Rectangle 146"/>
              <p:cNvSpPr/>
              <p:nvPr/>
            </p:nvSpPr>
            <p:spPr>
              <a:xfrm>
                <a:off x="8436907"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8" name="Rectangle 147"/>
              <p:cNvSpPr/>
              <p:nvPr/>
            </p:nvSpPr>
            <p:spPr>
              <a:xfrm>
                <a:off x="7329945"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9" name="Rectangle 148"/>
              <p:cNvSpPr/>
              <p:nvPr/>
            </p:nvSpPr>
            <p:spPr>
              <a:xfrm>
                <a:off x="7488083"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0" name="Rectangle 149"/>
              <p:cNvSpPr/>
              <p:nvPr/>
            </p:nvSpPr>
            <p:spPr>
              <a:xfrm>
                <a:off x="7646220"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1" name="Rectangle 150"/>
              <p:cNvSpPr/>
              <p:nvPr/>
            </p:nvSpPr>
            <p:spPr>
              <a:xfrm>
                <a:off x="7804358"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2" name="Rectangle 151"/>
              <p:cNvSpPr/>
              <p:nvPr/>
            </p:nvSpPr>
            <p:spPr>
              <a:xfrm>
                <a:off x="7962495"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3" name="Rectangle 152"/>
              <p:cNvSpPr/>
              <p:nvPr/>
            </p:nvSpPr>
            <p:spPr>
              <a:xfrm>
                <a:off x="8120632"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4" name="Rectangle 153"/>
              <p:cNvSpPr/>
              <p:nvPr/>
            </p:nvSpPr>
            <p:spPr>
              <a:xfrm>
                <a:off x="8278770"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5" name="Rectangle 154"/>
              <p:cNvSpPr/>
              <p:nvPr/>
            </p:nvSpPr>
            <p:spPr>
              <a:xfrm>
                <a:off x="8436907"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6" name="Rectangle 155"/>
              <p:cNvSpPr/>
              <p:nvPr/>
            </p:nvSpPr>
            <p:spPr>
              <a:xfrm>
                <a:off x="7329945"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7" name="Rectangle 156"/>
              <p:cNvSpPr/>
              <p:nvPr/>
            </p:nvSpPr>
            <p:spPr>
              <a:xfrm>
                <a:off x="7488083"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8" name="Rectangle 157"/>
              <p:cNvSpPr/>
              <p:nvPr/>
            </p:nvSpPr>
            <p:spPr>
              <a:xfrm>
                <a:off x="7646220"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59" name="Rectangle 158"/>
              <p:cNvSpPr/>
              <p:nvPr/>
            </p:nvSpPr>
            <p:spPr>
              <a:xfrm>
                <a:off x="7804358"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0" name="Rectangle 159"/>
              <p:cNvSpPr/>
              <p:nvPr/>
            </p:nvSpPr>
            <p:spPr>
              <a:xfrm>
                <a:off x="7962495"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1" name="Rectangle 160"/>
              <p:cNvSpPr/>
              <p:nvPr/>
            </p:nvSpPr>
            <p:spPr>
              <a:xfrm>
                <a:off x="8120632"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2" name="Rectangle 161"/>
              <p:cNvSpPr/>
              <p:nvPr/>
            </p:nvSpPr>
            <p:spPr>
              <a:xfrm>
                <a:off x="8278770"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3" name="Rectangle 162"/>
              <p:cNvSpPr/>
              <p:nvPr/>
            </p:nvSpPr>
            <p:spPr>
              <a:xfrm>
                <a:off x="8436907"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4" name="Rectangle 163"/>
              <p:cNvSpPr/>
              <p:nvPr/>
            </p:nvSpPr>
            <p:spPr>
              <a:xfrm>
                <a:off x="7329945"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5" name="Rectangle 164"/>
              <p:cNvSpPr/>
              <p:nvPr/>
            </p:nvSpPr>
            <p:spPr>
              <a:xfrm>
                <a:off x="7488083"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6" name="Rectangle 165"/>
              <p:cNvSpPr/>
              <p:nvPr/>
            </p:nvSpPr>
            <p:spPr>
              <a:xfrm>
                <a:off x="7646220"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7" name="Rectangle 166"/>
              <p:cNvSpPr/>
              <p:nvPr/>
            </p:nvSpPr>
            <p:spPr>
              <a:xfrm>
                <a:off x="7804358"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8" name="Rectangle 167"/>
              <p:cNvSpPr/>
              <p:nvPr/>
            </p:nvSpPr>
            <p:spPr>
              <a:xfrm>
                <a:off x="7962495"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9" name="Rectangle 168"/>
              <p:cNvSpPr/>
              <p:nvPr/>
            </p:nvSpPr>
            <p:spPr>
              <a:xfrm>
                <a:off x="8120632"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70" name="Rectangle 169"/>
              <p:cNvSpPr/>
              <p:nvPr/>
            </p:nvSpPr>
            <p:spPr>
              <a:xfrm>
                <a:off x="8278770"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71" name="Rectangle 170"/>
              <p:cNvSpPr/>
              <p:nvPr/>
            </p:nvSpPr>
            <p:spPr>
              <a:xfrm>
                <a:off x="8436907"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grpSp>
        <p:sp>
          <p:nvSpPr>
            <p:cNvPr id="172" name="TextBox 171"/>
            <p:cNvSpPr txBox="1"/>
            <p:nvPr/>
          </p:nvSpPr>
          <p:spPr>
            <a:xfrm>
              <a:off x="8344392" y="4121853"/>
              <a:ext cx="963757" cy="263183"/>
            </a:xfrm>
            <a:prstGeom prst="rect">
              <a:avLst/>
            </a:prstGeom>
            <a:solidFill>
              <a:schemeClr val="bg1">
                <a:lumMod val="95000"/>
              </a:schemeClr>
            </a:solidFill>
            <a:ln>
              <a:noFill/>
            </a:ln>
          </p:spPr>
          <p:txBody>
            <a:bodyPr wrap="none" rtlCol="0">
              <a:spAutoFit/>
            </a:bodyPr>
            <a:lstStyle/>
            <a:p>
              <a:r>
                <a:rPr lang="en-US" sz="1700" b="1" dirty="0">
                  <a:solidFill>
                    <a:schemeClr val="accent1">
                      <a:lumMod val="50000"/>
                    </a:schemeClr>
                  </a:solidFill>
                  <a:latin typeface="Arial" pitchFamily="34" charset="0"/>
                  <a:cs typeface="Arial" pitchFamily="34" charset="0"/>
                </a:rPr>
                <a:t>GPU cores</a:t>
              </a:r>
            </a:p>
          </p:txBody>
        </p:sp>
        <p:sp>
          <p:nvSpPr>
            <p:cNvPr id="173" name="Rectangle 172"/>
            <p:cNvSpPr/>
            <p:nvPr/>
          </p:nvSpPr>
          <p:spPr>
            <a:xfrm>
              <a:off x="7588846" y="5053026"/>
              <a:ext cx="2490664" cy="4189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sz="1700" b="1" dirty="0">
                  <a:solidFill>
                    <a:srgbClr val="FFFFFF"/>
                  </a:solidFill>
                  <a:cs typeface="Arial" pitchFamily="34" charset="0"/>
                </a:rPr>
                <a:t>Device Memory</a:t>
              </a:r>
            </a:p>
          </p:txBody>
        </p:sp>
      </p:grpSp>
      <p:pic>
        <p:nvPicPr>
          <p:cNvPr id="174" name="Picture 173"/>
          <p:cNvPicPr>
            <a:picLocks noChangeAspect="1"/>
          </p:cNvPicPr>
          <p:nvPr/>
        </p:nvPicPr>
        <p:blipFill>
          <a:blip r:embed="rId3"/>
          <a:stretch>
            <a:fillRect/>
          </a:stretch>
        </p:blipFill>
        <p:spPr>
          <a:xfrm>
            <a:off x="1361728" y="2808946"/>
            <a:ext cx="1538323" cy="1326458"/>
          </a:xfrm>
          <a:prstGeom prst="rect">
            <a:avLst/>
          </a:prstGeom>
        </p:spPr>
      </p:pic>
      <p:pic>
        <p:nvPicPr>
          <p:cNvPr id="176" name="Picture 175"/>
          <p:cNvPicPr>
            <a:picLocks noChangeAspect="1"/>
          </p:cNvPicPr>
          <p:nvPr/>
        </p:nvPicPr>
        <p:blipFill>
          <a:blip r:embed="rId4" cstate="print">
            <a:duotone>
              <a:prstClr val="black"/>
              <a:schemeClr val="accent5">
                <a:tint val="45000"/>
                <a:satMod val="400000"/>
              </a:schemeClr>
            </a:duotone>
            <a:extLst>
              <a:ext uri="{BEBA8EAE-BF5A-486C-A8C5-ECC9F3942E4B}">
                <a14:imgProps xmlns:a14="http://schemas.microsoft.com/office/drawing/2010/main">
                  <a14:imgLayer r:embed="rId5">
                    <a14:imgEffect>
                      <a14:sharpenSoften amount="-5000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2924853" y="2840861"/>
            <a:ext cx="1523539" cy="701535"/>
          </a:xfrm>
          <a:prstGeom prst="rect">
            <a:avLst/>
          </a:prstGeom>
        </p:spPr>
      </p:pic>
      <p:pic>
        <p:nvPicPr>
          <p:cNvPr id="4" name="Picture 3"/>
          <p:cNvPicPr>
            <a:picLocks noChangeAspect="1"/>
          </p:cNvPicPr>
          <p:nvPr/>
        </p:nvPicPr>
        <p:blipFill>
          <a:blip r:embed="rId6"/>
          <a:stretch>
            <a:fillRect/>
          </a:stretch>
        </p:blipFill>
        <p:spPr>
          <a:xfrm>
            <a:off x="7232990" y="3365489"/>
            <a:ext cx="684684" cy="616216"/>
          </a:xfrm>
          <a:prstGeom prst="rect">
            <a:avLst/>
          </a:prstGeom>
        </p:spPr>
      </p:pic>
      <p:grpSp>
        <p:nvGrpSpPr>
          <p:cNvPr id="178" name="Group 177"/>
          <p:cNvGrpSpPr/>
          <p:nvPr/>
        </p:nvGrpSpPr>
        <p:grpSpPr>
          <a:xfrm>
            <a:off x="5062446" y="4914674"/>
            <a:ext cx="2909125" cy="1475295"/>
            <a:chOff x="8863993" y="4464179"/>
            <a:chExt cx="2909125" cy="1475295"/>
          </a:xfrm>
        </p:grpSpPr>
        <p:pic>
          <p:nvPicPr>
            <p:cNvPr id="179" name="Picture 3"/>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63993" y="4464179"/>
              <a:ext cx="1953946" cy="1475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0" name="Picture 3" descr="F:\F_Documents\Solutions_Folders\Numerical Analytics\10.08.30 mathworks.com landing page\Badge_Tesla_3D.png"/>
            <p:cNvPicPr>
              <a:picLocks noChangeAspect="1" noChangeArrowheads="1"/>
            </p:cNvPicPr>
            <p:nvPr/>
          </p:nvPicPr>
          <p:blipFill>
            <a:blip r:embed="rId8" cstate="print"/>
            <a:srcRect/>
            <a:stretch>
              <a:fillRect/>
            </a:stretch>
          </p:blipFill>
          <p:spPr bwMode="auto">
            <a:xfrm>
              <a:off x="10757165" y="4553508"/>
              <a:ext cx="1015953" cy="979125"/>
            </a:xfrm>
            <a:prstGeom prst="rect">
              <a:avLst/>
            </a:prstGeom>
            <a:noFill/>
          </p:spPr>
        </p:pic>
      </p:grpSp>
    </p:spTree>
    <p:extLst>
      <p:ext uri="{BB962C8B-B14F-4D97-AF65-F5344CB8AC3E}">
        <p14:creationId xmlns:p14="http://schemas.microsoft.com/office/powerpoint/2010/main" val="28515735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Speed-up using NVIDIA GPUs</a:t>
            </a:r>
          </a:p>
        </p:txBody>
      </p:sp>
      <p:sp>
        <p:nvSpPr>
          <p:cNvPr id="145" name="Content Placeholder 144"/>
          <p:cNvSpPr>
            <a:spLocks noGrp="1"/>
          </p:cNvSpPr>
          <p:nvPr>
            <p:ph idx="1"/>
          </p:nvPr>
        </p:nvSpPr>
        <p:spPr>
          <a:xfrm>
            <a:off x="623174" y="1600200"/>
            <a:ext cx="5757800" cy="4648200"/>
          </a:xfrm>
        </p:spPr>
        <p:txBody>
          <a:bodyPr/>
          <a:lstStyle/>
          <a:p>
            <a:r>
              <a:rPr lang="en-US" sz="2200" dirty="0"/>
              <a:t>Ideal Problems</a:t>
            </a:r>
          </a:p>
          <a:p>
            <a:pPr lvl="1"/>
            <a:r>
              <a:rPr lang="en-US" sz="1900" dirty="0"/>
              <a:t>Massively Parallel and/or Vectorized operations</a:t>
            </a:r>
          </a:p>
          <a:p>
            <a:pPr lvl="1"/>
            <a:r>
              <a:rPr lang="en-US" sz="1900" dirty="0"/>
              <a:t>Computationally Intensive</a:t>
            </a:r>
          </a:p>
          <a:p>
            <a:pPr lvl="1"/>
            <a:r>
              <a:rPr lang="en-US" sz="1900" dirty="0"/>
              <a:t>Algorithm consists of supported functions</a:t>
            </a:r>
          </a:p>
          <a:p>
            <a:pPr lvl="1"/>
            <a:endParaRPr lang="en-US" sz="1000" dirty="0"/>
          </a:p>
          <a:p>
            <a:r>
              <a:rPr lang="en-US" sz="2200" dirty="0"/>
              <a:t>500+ GPU-enabled MATLAB functions</a:t>
            </a:r>
          </a:p>
          <a:p>
            <a:endParaRPr lang="en-US" sz="1000" dirty="0"/>
          </a:p>
          <a:p>
            <a:r>
              <a:rPr lang="en-US" sz="2200" dirty="0"/>
              <a:t>Additional GPU-enabled Toolboxes</a:t>
            </a:r>
          </a:p>
          <a:p>
            <a:pPr lvl="1"/>
            <a:r>
              <a:rPr lang="en-US" sz="1900" dirty="0"/>
              <a:t>Deep Learning</a:t>
            </a:r>
          </a:p>
          <a:p>
            <a:pPr lvl="1"/>
            <a:r>
              <a:rPr lang="en-US" sz="1900" dirty="0"/>
              <a:t>Image Processing and Computer Vision</a:t>
            </a:r>
          </a:p>
          <a:p>
            <a:pPr lvl="1"/>
            <a:r>
              <a:rPr lang="en-US" sz="1900" dirty="0"/>
              <a:t>Communications </a:t>
            </a:r>
          </a:p>
          <a:p>
            <a:pPr lvl="1"/>
            <a:r>
              <a:rPr lang="en-US" sz="1900" dirty="0"/>
              <a:t>Signal Processing</a:t>
            </a:r>
          </a:p>
          <a:p>
            <a:pPr lvl="1"/>
            <a:r>
              <a:rPr lang="en-US" sz="1900" dirty="0"/>
              <a:t>Statistics and Machine Learning</a:t>
            </a:r>
          </a:p>
          <a:p>
            <a:endParaRPr lang="en-US" sz="2000" dirty="0"/>
          </a:p>
          <a:p>
            <a:pPr lvl="1"/>
            <a:endParaRPr lang="en-US" sz="1600" dirty="0"/>
          </a:p>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3896412893"/>
              </p:ext>
            </p:extLst>
          </p:nvPr>
        </p:nvGraphicFramePr>
        <p:xfrm>
          <a:off x="6172200" y="1676400"/>
          <a:ext cx="2572559" cy="2647340"/>
        </p:xfrm>
        <a:graphic>
          <a:graphicData uri="http://schemas.openxmlformats.org/drawingml/2006/table">
            <a:tbl>
              <a:tblPr/>
              <a:tblGrid>
                <a:gridCol w="2572559">
                  <a:extLst>
                    <a:ext uri="{9D8B030D-6E8A-4147-A177-3AD203B41FA5}">
                      <a16:colId xmlns:a16="http://schemas.microsoft.com/office/drawing/2014/main" val="1248483514"/>
                    </a:ext>
                  </a:extLst>
                </a:gridCol>
              </a:tblGrid>
              <a:tr h="547054">
                <a:tc>
                  <a:txBody>
                    <a:bodyPr/>
                    <a:lstStyle/>
                    <a:p>
                      <a:pPr algn="l" fontAlgn="b"/>
                      <a:r>
                        <a:rPr lang="en-US" sz="1100" b="0" i="0" u="none" strike="noStrike" dirty="0">
                          <a:solidFill>
                            <a:srgbClr val="000000"/>
                          </a:solidFill>
                          <a:effectLst/>
                          <a:latin typeface="Arial Black" panose="020B0A04020102020204" pitchFamily="34" charset="0"/>
                        </a:rPr>
                        <a:t>Transfer Data To GPU From Computer Memory</a:t>
                      </a:r>
                    </a:p>
                  </a:txBody>
                  <a:tcPr marL="9525" marR="9525" marT="9525" marB="0" anchor="b">
                    <a:lnL>
                      <a:noFill/>
                    </a:lnL>
                    <a:lnR>
                      <a:noFill/>
                    </a:lnR>
                    <a:lnT>
                      <a:noFill/>
                    </a:lnT>
                    <a:lnB>
                      <a:noFill/>
                    </a:lnB>
                  </a:tcPr>
                </a:tc>
                <a:extLst>
                  <a:ext uri="{0D108BD9-81ED-4DB2-BD59-A6C34878D82A}">
                    <a16:rowId xmlns:a16="http://schemas.microsoft.com/office/drawing/2014/main" val="882464806"/>
                  </a:ext>
                </a:extLst>
              </a:tr>
              <a:tr h="62546">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3439855267"/>
                  </a:ext>
                </a:extLst>
              </a:tr>
              <a:tr h="218822">
                <a:tc>
                  <a:txBody>
                    <a:bodyPr/>
                    <a:lstStyle/>
                    <a:p>
                      <a:pPr algn="l" fontAlgn="b"/>
                      <a:r>
                        <a:rPr lang="en-US" sz="1100" b="0" i="0" u="none" strike="noStrike">
                          <a:solidFill>
                            <a:srgbClr val="000000"/>
                          </a:solidFill>
                          <a:effectLst/>
                          <a:latin typeface="Courier New" panose="02070309020205020404" pitchFamily="49" charset="0"/>
                        </a:rPr>
                        <a:t>A=gpuArray(A);</a:t>
                      </a:r>
                    </a:p>
                  </a:txBody>
                  <a:tcPr marL="9525" marR="9525" marT="9525" marB="0" anchor="b">
                    <a:lnL>
                      <a:noFill/>
                    </a:lnL>
                    <a:lnR>
                      <a:noFill/>
                    </a:lnR>
                    <a:lnT>
                      <a:noFill/>
                    </a:lnT>
                    <a:lnB>
                      <a:noFill/>
                    </a:lnB>
                    <a:solidFill>
                      <a:srgbClr val="D9E1F2"/>
                    </a:solidFill>
                  </a:tcPr>
                </a:tc>
                <a:extLst>
                  <a:ext uri="{0D108BD9-81ED-4DB2-BD59-A6C34878D82A}">
                    <a16:rowId xmlns:a16="http://schemas.microsoft.com/office/drawing/2014/main" val="755380072"/>
                  </a:ext>
                </a:extLst>
              </a:tr>
              <a:tr h="47559">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799859286"/>
                  </a:ext>
                </a:extLst>
              </a:tr>
              <a:tr h="284468">
                <a:tc>
                  <a:txBody>
                    <a:bodyPr/>
                    <a:lstStyle/>
                    <a:p>
                      <a:pPr algn="l" fontAlgn="b"/>
                      <a:r>
                        <a:rPr lang="en-US" sz="1100" b="0" i="0" u="none" strike="noStrike" dirty="0">
                          <a:solidFill>
                            <a:srgbClr val="000000"/>
                          </a:solidFill>
                          <a:effectLst/>
                          <a:latin typeface="Arial Black" panose="020B0A04020102020204" pitchFamily="34" charset="0"/>
                        </a:rPr>
                        <a:t>Perform Calculation on GPU</a:t>
                      </a:r>
                    </a:p>
                  </a:txBody>
                  <a:tcPr marL="9525" marR="9525" marT="9525" marB="0" anchor="b">
                    <a:lnL>
                      <a:noFill/>
                    </a:lnL>
                    <a:lnR>
                      <a:noFill/>
                    </a:lnR>
                    <a:lnT>
                      <a:noFill/>
                    </a:lnT>
                    <a:lnB>
                      <a:noFill/>
                    </a:lnB>
                  </a:tcPr>
                </a:tc>
                <a:extLst>
                  <a:ext uri="{0D108BD9-81ED-4DB2-BD59-A6C34878D82A}">
                    <a16:rowId xmlns:a16="http://schemas.microsoft.com/office/drawing/2014/main" val="1081282139"/>
                  </a:ext>
                </a:extLst>
              </a:tr>
              <a:tr h="43126">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917101795"/>
                  </a:ext>
                </a:extLst>
              </a:tr>
              <a:tr h="218822">
                <a:tc>
                  <a:txBody>
                    <a:bodyPr/>
                    <a:lstStyle/>
                    <a:p>
                      <a:pPr algn="l" fontAlgn="b"/>
                      <a:r>
                        <a:rPr lang="en-US" sz="1100" b="0" i="0" u="none" strike="noStrike">
                          <a:solidFill>
                            <a:srgbClr val="000000"/>
                          </a:solidFill>
                          <a:effectLst/>
                          <a:latin typeface="Courier New" panose="02070309020205020404" pitchFamily="49" charset="0"/>
                        </a:rPr>
                        <a:t>X=exping(A);</a:t>
                      </a:r>
                    </a:p>
                  </a:txBody>
                  <a:tcPr marL="9525" marR="9525" marT="9525" marB="0" anchor="b">
                    <a:lnL>
                      <a:noFill/>
                    </a:lnL>
                    <a:lnR>
                      <a:noFill/>
                    </a:lnR>
                    <a:lnT>
                      <a:noFill/>
                    </a:lnT>
                    <a:lnB>
                      <a:noFill/>
                    </a:lnB>
                    <a:solidFill>
                      <a:srgbClr val="D9E1F2"/>
                    </a:solidFill>
                  </a:tcPr>
                </a:tc>
                <a:extLst>
                  <a:ext uri="{0D108BD9-81ED-4DB2-BD59-A6C34878D82A}">
                    <a16:rowId xmlns:a16="http://schemas.microsoft.com/office/drawing/2014/main" val="4217443518"/>
                  </a:ext>
                </a:extLst>
              </a:tr>
              <a:tr h="0">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574863957"/>
                  </a:ext>
                </a:extLst>
              </a:tr>
              <a:tr h="273527">
                <a:tc>
                  <a:txBody>
                    <a:bodyPr/>
                    <a:lstStyle/>
                    <a:p>
                      <a:pPr algn="l" fontAlgn="b"/>
                      <a:r>
                        <a:rPr lang="en-US" sz="1100" b="0" i="0" u="none" strike="noStrike">
                          <a:solidFill>
                            <a:srgbClr val="000000"/>
                          </a:solidFill>
                          <a:effectLst/>
                          <a:latin typeface="Arial Black" panose="020B0A04020102020204" pitchFamily="34" charset="0"/>
                        </a:rPr>
                        <a:t>Gather Data or Plot</a:t>
                      </a:r>
                    </a:p>
                  </a:txBody>
                  <a:tcPr marL="9525" marR="9525" marT="9525" marB="0" anchor="b">
                    <a:lnL>
                      <a:noFill/>
                    </a:lnL>
                    <a:lnR>
                      <a:noFill/>
                    </a:lnR>
                    <a:lnT>
                      <a:noFill/>
                    </a:lnT>
                    <a:lnB>
                      <a:noFill/>
                    </a:lnB>
                  </a:tcPr>
                </a:tc>
                <a:extLst>
                  <a:ext uri="{0D108BD9-81ED-4DB2-BD59-A6C34878D82A}">
                    <a16:rowId xmlns:a16="http://schemas.microsoft.com/office/drawing/2014/main" val="3310236105"/>
                  </a:ext>
                </a:extLst>
              </a:tr>
              <a:tr h="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2699167997"/>
                  </a:ext>
                </a:extLst>
              </a:tr>
              <a:tr h="218822">
                <a:tc>
                  <a:txBody>
                    <a:bodyPr/>
                    <a:lstStyle/>
                    <a:p>
                      <a:pPr algn="l" fontAlgn="b"/>
                      <a:r>
                        <a:rPr lang="en-US" sz="1100" b="0" i="0" u="none" strike="noStrike" dirty="0">
                          <a:solidFill>
                            <a:srgbClr val="000000"/>
                          </a:solidFill>
                          <a:effectLst/>
                          <a:latin typeface="Courier New" panose="02070309020205020404" pitchFamily="49" charset="0"/>
                        </a:rPr>
                        <a:t>X=gather(X)</a:t>
                      </a:r>
                    </a:p>
                  </a:txBody>
                  <a:tcPr marL="9525" marR="9525" marT="9525" marB="0" anchor="b">
                    <a:lnL>
                      <a:noFill/>
                    </a:lnL>
                    <a:lnR>
                      <a:noFill/>
                    </a:lnR>
                    <a:lnT>
                      <a:noFill/>
                    </a:lnT>
                    <a:lnB>
                      <a:noFill/>
                    </a:lnB>
                    <a:solidFill>
                      <a:srgbClr val="D9E1F2"/>
                    </a:solidFill>
                  </a:tcPr>
                </a:tc>
                <a:extLst>
                  <a:ext uri="{0D108BD9-81ED-4DB2-BD59-A6C34878D82A}">
                    <a16:rowId xmlns:a16="http://schemas.microsoft.com/office/drawing/2014/main" val="1324168471"/>
                  </a:ext>
                </a:extLst>
              </a:tr>
            </a:tbl>
          </a:graphicData>
        </a:graphic>
      </p:graphicFrame>
      <p:sp>
        <p:nvSpPr>
          <p:cNvPr id="10" name="Arrow: Left-Up 9"/>
          <p:cNvSpPr/>
          <p:nvPr/>
        </p:nvSpPr>
        <p:spPr>
          <a:xfrm rot="16200000">
            <a:off x="9124505" y="1665181"/>
            <a:ext cx="985735" cy="1312974"/>
          </a:xfrm>
          <a:prstGeom prst="lef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4" name="Rectangle 3"/>
          <p:cNvSpPr/>
          <p:nvPr/>
        </p:nvSpPr>
        <p:spPr>
          <a:xfrm>
            <a:off x="9367745" y="6492676"/>
            <a:ext cx="2203937" cy="307777"/>
          </a:xfrm>
          <a:prstGeom prst="rect">
            <a:avLst/>
          </a:prstGeom>
        </p:spPr>
        <p:txBody>
          <a:bodyPr wrap="none">
            <a:spAutoFit/>
          </a:bodyPr>
          <a:lstStyle/>
          <a:p>
            <a:pPr marL="0" lvl="1"/>
            <a:r>
              <a:rPr lang="en-US" sz="1400" dirty="0">
                <a:latin typeface="Arial" pitchFamily="34" charset="0"/>
                <a:cs typeface="Arial" pitchFamily="34" charset="0"/>
                <a:hlinkClick r:id="rId3"/>
              </a:rPr>
              <a:t>MATLAB GPU computing</a:t>
            </a:r>
            <a:endParaRPr lang="en-US" sz="1400" dirty="0">
              <a:latin typeface="Arial" pitchFamily="34" charset="0"/>
              <a:cs typeface="Arial" pitchFamily="34" charset="0"/>
            </a:endParaRPr>
          </a:p>
        </p:txBody>
      </p:sp>
      <p:grpSp>
        <p:nvGrpSpPr>
          <p:cNvPr id="8" name="Group 7">
            <a:extLst>
              <a:ext uri="{FF2B5EF4-FFF2-40B4-BE49-F238E27FC236}">
                <a16:creationId xmlns:a16="http://schemas.microsoft.com/office/drawing/2014/main" id="{C681BAFA-D527-4335-A420-1C9F602769A8}"/>
              </a:ext>
            </a:extLst>
          </p:cNvPr>
          <p:cNvGrpSpPr/>
          <p:nvPr/>
        </p:nvGrpSpPr>
        <p:grpSpPr>
          <a:xfrm>
            <a:off x="8801611" y="2862256"/>
            <a:ext cx="3237989" cy="2471744"/>
            <a:chOff x="7495644" y="3509244"/>
            <a:chExt cx="2688335" cy="2061418"/>
          </a:xfrm>
        </p:grpSpPr>
        <p:sp>
          <p:nvSpPr>
            <p:cNvPr id="11" name="Rounded Rectangle 30">
              <a:extLst>
                <a:ext uri="{FF2B5EF4-FFF2-40B4-BE49-F238E27FC236}">
                  <a16:creationId xmlns:a16="http://schemas.microsoft.com/office/drawing/2014/main" id="{1E0AB18C-DFD1-48FE-8CCF-4426C9986552}"/>
                </a:ext>
              </a:extLst>
            </p:cNvPr>
            <p:cNvSpPr/>
            <p:nvPr/>
          </p:nvSpPr>
          <p:spPr>
            <a:xfrm>
              <a:off x="7495644" y="3509244"/>
              <a:ext cx="2688335" cy="2061418"/>
            </a:xfrm>
            <a:prstGeom prst="roundRect">
              <a:avLst>
                <a:gd name="adj" fmla="val 6810"/>
              </a:avLst>
            </a:prstGeom>
            <a:solidFill>
              <a:schemeClr val="accent1">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12" name="Group 11">
              <a:extLst>
                <a:ext uri="{FF2B5EF4-FFF2-40B4-BE49-F238E27FC236}">
                  <a16:creationId xmlns:a16="http://schemas.microsoft.com/office/drawing/2014/main" id="{2AEEC62E-D240-4BEF-8BF2-54B6CC3302EF}"/>
                </a:ext>
              </a:extLst>
            </p:cNvPr>
            <p:cNvGrpSpPr/>
            <p:nvPr/>
          </p:nvGrpSpPr>
          <p:grpSpPr>
            <a:xfrm>
              <a:off x="7588846" y="3628557"/>
              <a:ext cx="2490664" cy="1298780"/>
              <a:chOff x="6064846" y="3628557"/>
              <a:chExt cx="2490664" cy="1298780"/>
            </a:xfrm>
            <a:solidFill>
              <a:schemeClr val="accent1">
                <a:lumMod val="75000"/>
              </a:schemeClr>
            </a:solidFill>
          </p:grpSpPr>
          <p:sp>
            <p:nvSpPr>
              <p:cNvPr id="15" name="Rectangle 14">
                <a:extLst>
                  <a:ext uri="{FF2B5EF4-FFF2-40B4-BE49-F238E27FC236}">
                    <a16:creationId xmlns:a16="http://schemas.microsoft.com/office/drawing/2014/main" id="{168E46FB-82D3-4A41-B134-5EDC5829D14F}"/>
                  </a:ext>
                </a:extLst>
              </p:cNvPr>
              <p:cNvSpPr/>
              <p:nvPr/>
            </p:nvSpPr>
            <p:spPr>
              <a:xfrm>
                <a:off x="6064846"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6" name="Rectangle 15">
                <a:extLst>
                  <a:ext uri="{FF2B5EF4-FFF2-40B4-BE49-F238E27FC236}">
                    <a16:creationId xmlns:a16="http://schemas.microsoft.com/office/drawing/2014/main" id="{C40F6131-C7C1-4DCF-AA23-CB80D29EDBBF}"/>
                  </a:ext>
                </a:extLst>
              </p:cNvPr>
              <p:cNvSpPr/>
              <p:nvPr/>
            </p:nvSpPr>
            <p:spPr>
              <a:xfrm>
                <a:off x="6222983"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7" name="Rectangle 16">
                <a:extLst>
                  <a:ext uri="{FF2B5EF4-FFF2-40B4-BE49-F238E27FC236}">
                    <a16:creationId xmlns:a16="http://schemas.microsoft.com/office/drawing/2014/main" id="{E51843E3-1E41-467A-ACEC-1D92601E8620}"/>
                  </a:ext>
                </a:extLst>
              </p:cNvPr>
              <p:cNvSpPr/>
              <p:nvPr/>
            </p:nvSpPr>
            <p:spPr>
              <a:xfrm>
                <a:off x="6381121"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8" name="Rectangle 17">
                <a:extLst>
                  <a:ext uri="{FF2B5EF4-FFF2-40B4-BE49-F238E27FC236}">
                    <a16:creationId xmlns:a16="http://schemas.microsoft.com/office/drawing/2014/main" id="{90892DD0-6E16-4C6E-B55B-F6DCD99F4952}"/>
                  </a:ext>
                </a:extLst>
              </p:cNvPr>
              <p:cNvSpPr/>
              <p:nvPr/>
            </p:nvSpPr>
            <p:spPr>
              <a:xfrm>
                <a:off x="6539258"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9" name="Rectangle 18">
                <a:extLst>
                  <a:ext uri="{FF2B5EF4-FFF2-40B4-BE49-F238E27FC236}">
                    <a16:creationId xmlns:a16="http://schemas.microsoft.com/office/drawing/2014/main" id="{E2A8D3EF-C1E8-48B3-B76C-F0A9D1D0A11A}"/>
                  </a:ext>
                </a:extLst>
              </p:cNvPr>
              <p:cNvSpPr/>
              <p:nvPr/>
            </p:nvSpPr>
            <p:spPr>
              <a:xfrm>
                <a:off x="6697396"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0" name="Rectangle 19">
                <a:extLst>
                  <a:ext uri="{FF2B5EF4-FFF2-40B4-BE49-F238E27FC236}">
                    <a16:creationId xmlns:a16="http://schemas.microsoft.com/office/drawing/2014/main" id="{24B2B94A-9EEE-4B82-89F4-E389503B3D7B}"/>
                  </a:ext>
                </a:extLst>
              </p:cNvPr>
              <p:cNvSpPr/>
              <p:nvPr/>
            </p:nvSpPr>
            <p:spPr>
              <a:xfrm>
                <a:off x="6855533"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1" name="Rectangle 20">
                <a:extLst>
                  <a:ext uri="{FF2B5EF4-FFF2-40B4-BE49-F238E27FC236}">
                    <a16:creationId xmlns:a16="http://schemas.microsoft.com/office/drawing/2014/main" id="{87118B89-3902-4D7F-A65A-1F3E78837A1F}"/>
                  </a:ext>
                </a:extLst>
              </p:cNvPr>
              <p:cNvSpPr/>
              <p:nvPr/>
            </p:nvSpPr>
            <p:spPr>
              <a:xfrm>
                <a:off x="7013671"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2" name="Rectangle 21">
                <a:extLst>
                  <a:ext uri="{FF2B5EF4-FFF2-40B4-BE49-F238E27FC236}">
                    <a16:creationId xmlns:a16="http://schemas.microsoft.com/office/drawing/2014/main" id="{55170B62-1AAB-418C-9D40-456F20958CAD}"/>
                  </a:ext>
                </a:extLst>
              </p:cNvPr>
              <p:cNvSpPr/>
              <p:nvPr/>
            </p:nvSpPr>
            <p:spPr>
              <a:xfrm>
                <a:off x="7171808"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3" name="Rectangle 22">
                <a:extLst>
                  <a:ext uri="{FF2B5EF4-FFF2-40B4-BE49-F238E27FC236}">
                    <a16:creationId xmlns:a16="http://schemas.microsoft.com/office/drawing/2014/main" id="{5BE09DBC-755B-4F74-B5E7-DC285EE50E1A}"/>
                  </a:ext>
                </a:extLst>
              </p:cNvPr>
              <p:cNvSpPr/>
              <p:nvPr/>
            </p:nvSpPr>
            <p:spPr>
              <a:xfrm>
                <a:off x="6064846"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4" name="Rectangle 23">
                <a:extLst>
                  <a:ext uri="{FF2B5EF4-FFF2-40B4-BE49-F238E27FC236}">
                    <a16:creationId xmlns:a16="http://schemas.microsoft.com/office/drawing/2014/main" id="{17B5FBC9-99DD-429D-9DC9-EFD5B5727854}"/>
                  </a:ext>
                </a:extLst>
              </p:cNvPr>
              <p:cNvSpPr/>
              <p:nvPr/>
            </p:nvSpPr>
            <p:spPr>
              <a:xfrm>
                <a:off x="6222983"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5" name="Rectangle 24">
                <a:extLst>
                  <a:ext uri="{FF2B5EF4-FFF2-40B4-BE49-F238E27FC236}">
                    <a16:creationId xmlns:a16="http://schemas.microsoft.com/office/drawing/2014/main" id="{31CC533A-3873-40F8-A060-0AC186852019}"/>
                  </a:ext>
                </a:extLst>
              </p:cNvPr>
              <p:cNvSpPr/>
              <p:nvPr/>
            </p:nvSpPr>
            <p:spPr>
              <a:xfrm>
                <a:off x="6381121"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6" name="Rectangle 25">
                <a:extLst>
                  <a:ext uri="{FF2B5EF4-FFF2-40B4-BE49-F238E27FC236}">
                    <a16:creationId xmlns:a16="http://schemas.microsoft.com/office/drawing/2014/main" id="{C6A88201-3768-49FF-B098-553E6A0DAC4F}"/>
                  </a:ext>
                </a:extLst>
              </p:cNvPr>
              <p:cNvSpPr/>
              <p:nvPr/>
            </p:nvSpPr>
            <p:spPr>
              <a:xfrm>
                <a:off x="6539258"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7" name="Rectangle 26">
                <a:extLst>
                  <a:ext uri="{FF2B5EF4-FFF2-40B4-BE49-F238E27FC236}">
                    <a16:creationId xmlns:a16="http://schemas.microsoft.com/office/drawing/2014/main" id="{75760DF2-098C-4634-A255-4A1CA653F8FC}"/>
                  </a:ext>
                </a:extLst>
              </p:cNvPr>
              <p:cNvSpPr/>
              <p:nvPr/>
            </p:nvSpPr>
            <p:spPr>
              <a:xfrm>
                <a:off x="6697396"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8" name="Rectangle 27">
                <a:extLst>
                  <a:ext uri="{FF2B5EF4-FFF2-40B4-BE49-F238E27FC236}">
                    <a16:creationId xmlns:a16="http://schemas.microsoft.com/office/drawing/2014/main" id="{B199B32C-641B-4484-915E-10A45159E2A3}"/>
                  </a:ext>
                </a:extLst>
              </p:cNvPr>
              <p:cNvSpPr/>
              <p:nvPr/>
            </p:nvSpPr>
            <p:spPr>
              <a:xfrm>
                <a:off x="6855533"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29" name="Rectangle 28">
                <a:extLst>
                  <a:ext uri="{FF2B5EF4-FFF2-40B4-BE49-F238E27FC236}">
                    <a16:creationId xmlns:a16="http://schemas.microsoft.com/office/drawing/2014/main" id="{F296E47E-02DA-4E06-9C47-772BECDC0CF5}"/>
                  </a:ext>
                </a:extLst>
              </p:cNvPr>
              <p:cNvSpPr/>
              <p:nvPr/>
            </p:nvSpPr>
            <p:spPr>
              <a:xfrm>
                <a:off x="7013671"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0" name="Rectangle 29">
                <a:extLst>
                  <a:ext uri="{FF2B5EF4-FFF2-40B4-BE49-F238E27FC236}">
                    <a16:creationId xmlns:a16="http://schemas.microsoft.com/office/drawing/2014/main" id="{0F93FE5F-0F21-44C1-86EE-FD7A9E86CD82}"/>
                  </a:ext>
                </a:extLst>
              </p:cNvPr>
              <p:cNvSpPr/>
              <p:nvPr/>
            </p:nvSpPr>
            <p:spPr>
              <a:xfrm>
                <a:off x="7171808"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1" name="Rectangle 30">
                <a:extLst>
                  <a:ext uri="{FF2B5EF4-FFF2-40B4-BE49-F238E27FC236}">
                    <a16:creationId xmlns:a16="http://schemas.microsoft.com/office/drawing/2014/main" id="{EDDE302F-1B9D-4BC5-954A-469D6807552C}"/>
                  </a:ext>
                </a:extLst>
              </p:cNvPr>
              <p:cNvSpPr/>
              <p:nvPr/>
            </p:nvSpPr>
            <p:spPr>
              <a:xfrm>
                <a:off x="6064846"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2" name="Rectangle 31">
                <a:extLst>
                  <a:ext uri="{FF2B5EF4-FFF2-40B4-BE49-F238E27FC236}">
                    <a16:creationId xmlns:a16="http://schemas.microsoft.com/office/drawing/2014/main" id="{06548D1B-BAC8-40EB-BC1A-CFF65E13E22E}"/>
                  </a:ext>
                </a:extLst>
              </p:cNvPr>
              <p:cNvSpPr/>
              <p:nvPr/>
            </p:nvSpPr>
            <p:spPr>
              <a:xfrm>
                <a:off x="6222983"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3" name="Rectangle 32">
                <a:extLst>
                  <a:ext uri="{FF2B5EF4-FFF2-40B4-BE49-F238E27FC236}">
                    <a16:creationId xmlns:a16="http://schemas.microsoft.com/office/drawing/2014/main" id="{5241F1B9-7DBC-47AE-A49A-3F198E2DAE93}"/>
                  </a:ext>
                </a:extLst>
              </p:cNvPr>
              <p:cNvSpPr/>
              <p:nvPr/>
            </p:nvSpPr>
            <p:spPr>
              <a:xfrm>
                <a:off x="6381121"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4" name="Rectangle 33">
                <a:extLst>
                  <a:ext uri="{FF2B5EF4-FFF2-40B4-BE49-F238E27FC236}">
                    <a16:creationId xmlns:a16="http://schemas.microsoft.com/office/drawing/2014/main" id="{B4372BE9-537B-4ED7-BEB7-F00A8B0E532A}"/>
                  </a:ext>
                </a:extLst>
              </p:cNvPr>
              <p:cNvSpPr/>
              <p:nvPr/>
            </p:nvSpPr>
            <p:spPr>
              <a:xfrm>
                <a:off x="6539258"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5" name="Rectangle 34">
                <a:extLst>
                  <a:ext uri="{FF2B5EF4-FFF2-40B4-BE49-F238E27FC236}">
                    <a16:creationId xmlns:a16="http://schemas.microsoft.com/office/drawing/2014/main" id="{DF454406-2346-478B-B8DF-81A6F4F79714}"/>
                  </a:ext>
                </a:extLst>
              </p:cNvPr>
              <p:cNvSpPr/>
              <p:nvPr/>
            </p:nvSpPr>
            <p:spPr>
              <a:xfrm>
                <a:off x="6697396"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6" name="Rectangle 35">
                <a:extLst>
                  <a:ext uri="{FF2B5EF4-FFF2-40B4-BE49-F238E27FC236}">
                    <a16:creationId xmlns:a16="http://schemas.microsoft.com/office/drawing/2014/main" id="{56A0CD9F-3CBA-4DAC-A038-F1433B141E6F}"/>
                  </a:ext>
                </a:extLst>
              </p:cNvPr>
              <p:cNvSpPr/>
              <p:nvPr/>
            </p:nvSpPr>
            <p:spPr>
              <a:xfrm>
                <a:off x="6855533"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7" name="Rectangle 36">
                <a:extLst>
                  <a:ext uri="{FF2B5EF4-FFF2-40B4-BE49-F238E27FC236}">
                    <a16:creationId xmlns:a16="http://schemas.microsoft.com/office/drawing/2014/main" id="{37EF7121-27B2-4F93-85EE-B53FFAB4C2A3}"/>
                  </a:ext>
                </a:extLst>
              </p:cNvPr>
              <p:cNvSpPr/>
              <p:nvPr/>
            </p:nvSpPr>
            <p:spPr>
              <a:xfrm>
                <a:off x="7013671"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8" name="Rectangle 37">
                <a:extLst>
                  <a:ext uri="{FF2B5EF4-FFF2-40B4-BE49-F238E27FC236}">
                    <a16:creationId xmlns:a16="http://schemas.microsoft.com/office/drawing/2014/main" id="{E2878198-BC90-473D-85E3-6A627F601F74}"/>
                  </a:ext>
                </a:extLst>
              </p:cNvPr>
              <p:cNvSpPr/>
              <p:nvPr/>
            </p:nvSpPr>
            <p:spPr>
              <a:xfrm>
                <a:off x="7171808"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39" name="Rectangle 38">
                <a:extLst>
                  <a:ext uri="{FF2B5EF4-FFF2-40B4-BE49-F238E27FC236}">
                    <a16:creationId xmlns:a16="http://schemas.microsoft.com/office/drawing/2014/main" id="{E24F08FF-AE43-46CE-BD78-2B2FDDEE5990}"/>
                  </a:ext>
                </a:extLst>
              </p:cNvPr>
              <p:cNvSpPr/>
              <p:nvPr/>
            </p:nvSpPr>
            <p:spPr>
              <a:xfrm>
                <a:off x="6064846"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0" name="Rectangle 39">
                <a:extLst>
                  <a:ext uri="{FF2B5EF4-FFF2-40B4-BE49-F238E27FC236}">
                    <a16:creationId xmlns:a16="http://schemas.microsoft.com/office/drawing/2014/main" id="{DCFD093A-4A12-4EC3-865A-0DC4EEEDD143}"/>
                  </a:ext>
                </a:extLst>
              </p:cNvPr>
              <p:cNvSpPr/>
              <p:nvPr/>
            </p:nvSpPr>
            <p:spPr>
              <a:xfrm>
                <a:off x="6222983"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1" name="Rectangle 40">
                <a:extLst>
                  <a:ext uri="{FF2B5EF4-FFF2-40B4-BE49-F238E27FC236}">
                    <a16:creationId xmlns:a16="http://schemas.microsoft.com/office/drawing/2014/main" id="{A27EADC0-14EC-459A-944F-772BAC912D2C}"/>
                  </a:ext>
                </a:extLst>
              </p:cNvPr>
              <p:cNvSpPr/>
              <p:nvPr/>
            </p:nvSpPr>
            <p:spPr>
              <a:xfrm>
                <a:off x="6381121"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2" name="Rectangle 41">
                <a:extLst>
                  <a:ext uri="{FF2B5EF4-FFF2-40B4-BE49-F238E27FC236}">
                    <a16:creationId xmlns:a16="http://schemas.microsoft.com/office/drawing/2014/main" id="{F3E2A155-C4C9-4982-97DC-8EC37439B6A1}"/>
                  </a:ext>
                </a:extLst>
              </p:cNvPr>
              <p:cNvSpPr/>
              <p:nvPr/>
            </p:nvSpPr>
            <p:spPr>
              <a:xfrm>
                <a:off x="6539258"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3" name="Rectangle 42">
                <a:extLst>
                  <a:ext uri="{FF2B5EF4-FFF2-40B4-BE49-F238E27FC236}">
                    <a16:creationId xmlns:a16="http://schemas.microsoft.com/office/drawing/2014/main" id="{26D718D9-04C4-4A02-B013-1AE1DAD24C70}"/>
                  </a:ext>
                </a:extLst>
              </p:cNvPr>
              <p:cNvSpPr/>
              <p:nvPr/>
            </p:nvSpPr>
            <p:spPr>
              <a:xfrm>
                <a:off x="6697396"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4" name="Rectangle 43">
                <a:extLst>
                  <a:ext uri="{FF2B5EF4-FFF2-40B4-BE49-F238E27FC236}">
                    <a16:creationId xmlns:a16="http://schemas.microsoft.com/office/drawing/2014/main" id="{AD0AA637-77DF-4E5E-A882-D5E8C7ED165B}"/>
                  </a:ext>
                </a:extLst>
              </p:cNvPr>
              <p:cNvSpPr/>
              <p:nvPr/>
            </p:nvSpPr>
            <p:spPr>
              <a:xfrm>
                <a:off x="6855533"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5" name="Rectangle 44">
                <a:extLst>
                  <a:ext uri="{FF2B5EF4-FFF2-40B4-BE49-F238E27FC236}">
                    <a16:creationId xmlns:a16="http://schemas.microsoft.com/office/drawing/2014/main" id="{DDFE9799-4D6C-450F-B4F9-A01F71261CD8}"/>
                  </a:ext>
                </a:extLst>
              </p:cNvPr>
              <p:cNvSpPr/>
              <p:nvPr/>
            </p:nvSpPr>
            <p:spPr>
              <a:xfrm>
                <a:off x="7013671"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6" name="Rectangle 45">
                <a:extLst>
                  <a:ext uri="{FF2B5EF4-FFF2-40B4-BE49-F238E27FC236}">
                    <a16:creationId xmlns:a16="http://schemas.microsoft.com/office/drawing/2014/main" id="{DB4FF7C1-4F3B-4E8D-AAED-1BFA6B836806}"/>
                  </a:ext>
                </a:extLst>
              </p:cNvPr>
              <p:cNvSpPr/>
              <p:nvPr/>
            </p:nvSpPr>
            <p:spPr>
              <a:xfrm>
                <a:off x="7171808"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7" name="Rectangle 46">
                <a:extLst>
                  <a:ext uri="{FF2B5EF4-FFF2-40B4-BE49-F238E27FC236}">
                    <a16:creationId xmlns:a16="http://schemas.microsoft.com/office/drawing/2014/main" id="{30C49E4A-8217-4520-9DFD-389AA7BE4BC1}"/>
                  </a:ext>
                </a:extLst>
              </p:cNvPr>
              <p:cNvSpPr/>
              <p:nvPr/>
            </p:nvSpPr>
            <p:spPr>
              <a:xfrm>
                <a:off x="6064846"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8" name="Rectangle 47">
                <a:extLst>
                  <a:ext uri="{FF2B5EF4-FFF2-40B4-BE49-F238E27FC236}">
                    <a16:creationId xmlns:a16="http://schemas.microsoft.com/office/drawing/2014/main" id="{2B880932-B23A-4AD7-95D4-A705D2A032E3}"/>
                  </a:ext>
                </a:extLst>
              </p:cNvPr>
              <p:cNvSpPr/>
              <p:nvPr/>
            </p:nvSpPr>
            <p:spPr>
              <a:xfrm>
                <a:off x="6222983"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49" name="Rectangle 48">
                <a:extLst>
                  <a:ext uri="{FF2B5EF4-FFF2-40B4-BE49-F238E27FC236}">
                    <a16:creationId xmlns:a16="http://schemas.microsoft.com/office/drawing/2014/main" id="{DD602E34-32D3-44CF-B05E-51C07F02D0F0}"/>
                  </a:ext>
                </a:extLst>
              </p:cNvPr>
              <p:cNvSpPr/>
              <p:nvPr/>
            </p:nvSpPr>
            <p:spPr>
              <a:xfrm>
                <a:off x="6381121"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0" name="Rectangle 49">
                <a:extLst>
                  <a:ext uri="{FF2B5EF4-FFF2-40B4-BE49-F238E27FC236}">
                    <a16:creationId xmlns:a16="http://schemas.microsoft.com/office/drawing/2014/main" id="{B0840FAD-6244-46EB-959C-4DF98EE3FFEF}"/>
                  </a:ext>
                </a:extLst>
              </p:cNvPr>
              <p:cNvSpPr/>
              <p:nvPr/>
            </p:nvSpPr>
            <p:spPr>
              <a:xfrm>
                <a:off x="6539258"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1" name="Rectangle 50">
                <a:extLst>
                  <a:ext uri="{FF2B5EF4-FFF2-40B4-BE49-F238E27FC236}">
                    <a16:creationId xmlns:a16="http://schemas.microsoft.com/office/drawing/2014/main" id="{8A8E7590-3944-4564-87DF-5D4919137844}"/>
                  </a:ext>
                </a:extLst>
              </p:cNvPr>
              <p:cNvSpPr/>
              <p:nvPr/>
            </p:nvSpPr>
            <p:spPr>
              <a:xfrm>
                <a:off x="6697396"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2" name="Rectangle 51">
                <a:extLst>
                  <a:ext uri="{FF2B5EF4-FFF2-40B4-BE49-F238E27FC236}">
                    <a16:creationId xmlns:a16="http://schemas.microsoft.com/office/drawing/2014/main" id="{D21A3288-7DC6-4F4E-A9B5-3FC7CD04ACB4}"/>
                  </a:ext>
                </a:extLst>
              </p:cNvPr>
              <p:cNvSpPr/>
              <p:nvPr/>
            </p:nvSpPr>
            <p:spPr>
              <a:xfrm>
                <a:off x="6855533"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3" name="Rectangle 52">
                <a:extLst>
                  <a:ext uri="{FF2B5EF4-FFF2-40B4-BE49-F238E27FC236}">
                    <a16:creationId xmlns:a16="http://schemas.microsoft.com/office/drawing/2014/main" id="{6A57A243-1CE9-480C-B7C6-6AC61E29E413}"/>
                  </a:ext>
                </a:extLst>
              </p:cNvPr>
              <p:cNvSpPr/>
              <p:nvPr/>
            </p:nvSpPr>
            <p:spPr>
              <a:xfrm>
                <a:off x="7013671"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4" name="Rectangle 53">
                <a:extLst>
                  <a:ext uri="{FF2B5EF4-FFF2-40B4-BE49-F238E27FC236}">
                    <a16:creationId xmlns:a16="http://schemas.microsoft.com/office/drawing/2014/main" id="{67FAF931-ED8B-4A10-A189-05527198A3C8}"/>
                  </a:ext>
                </a:extLst>
              </p:cNvPr>
              <p:cNvSpPr/>
              <p:nvPr/>
            </p:nvSpPr>
            <p:spPr>
              <a:xfrm>
                <a:off x="7171808"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5" name="Rectangle 54">
                <a:extLst>
                  <a:ext uri="{FF2B5EF4-FFF2-40B4-BE49-F238E27FC236}">
                    <a16:creationId xmlns:a16="http://schemas.microsoft.com/office/drawing/2014/main" id="{3D6C663D-233B-4E99-8DBE-4E0F754D203B}"/>
                  </a:ext>
                </a:extLst>
              </p:cNvPr>
              <p:cNvSpPr/>
              <p:nvPr/>
            </p:nvSpPr>
            <p:spPr>
              <a:xfrm>
                <a:off x="6064846"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6" name="Rectangle 55">
                <a:extLst>
                  <a:ext uri="{FF2B5EF4-FFF2-40B4-BE49-F238E27FC236}">
                    <a16:creationId xmlns:a16="http://schemas.microsoft.com/office/drawing/2014/main" id="{6B552595-9767-411A-AACC-31676F73E24E}"/>
                  </a:ext>
                </a:extLst>
              </p:cNvPr>
              <p:cNvSpPr/>
              <p:nvPr/>
            </p:nvSpPr>
            <p:spPr>
              <a:xfrm>
                <a:off x="6222983"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7" name="Rectangle 56">
                <a:extLst>
                  <a:ext uri="{FF2B5EF4-FFF2-40B4-BE49-F238E27FC236}">
                    <a16:creationId xmlns:a16="http://schemas.microsoft.com/office/drawing/2014/main" id="{8C822CE8-2079-4BED-9446-0AA612996A7F}"/>
                  </a:ext>
                </a:extLst>
              </p:cNvPr>
              <p:cNvSpPr/>
              <p:nvPr/>
            </p:nvSpPr>
            <p:spPr>
              <a:xfrm>
                <a:off x="6381121"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8" name="Rectangle 57">
                <a:extLst>
                  <a:ext uri="{FF2B5EF4-FFF2-40B4-BE49-F238E27FC236}">
                    <a16:creationId xmlns:a16="http://schemas.microsoft.com/office/drawing/2014/main" id="{986E1489-5B13-4C21-B977-B6F101D92A91}"/>
                  </a:ext>
                </a:extLst>
              </p:cNvPr>
              <p:cNvSpPr/>
              <p:nvPr/>
            </p:nvSpPr>
            <p:spPr>
              <a:xfrm>
                <a:off x="6539258"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59" name="Rectangle 58">
                <a:extLst>
                  <a:ext uri="{FF2B5EF4-FFF2-40B4-BE49-F238E27FC236}">
                    <a16:creationId xmlns:a16="http://schemas.microsoft.com/office/drawing/2014/main" id="{3C53BE4F-EE01-41A3-8B22-509343E39BD0}"/>
                  </a:ext>
                </a:extLst>
              </p:cNvPr>
              <p:cNvSpPr/>
              <p:nvPr/>
            </p:nvSpPr>
            <p:spPr>
              <a:xfrm>
                <a:off x="6697396"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0" name="Rectangle 59">
                <a:extLst>
                  <a:ext uri="{FF2B5EF4-FFF2-40B4-BE49-F238E27FC236}">
                    <a16:creationId xmlns:a16="http://schemas.microsoft.com/office/drawing/2014/main" id="{C4BCE20E-2F77-493E-A825-6420CC203767}"/>
                  </a:ext>
                </a:extLst>
              </p:cNvPr>
              <p:cNvSpPr/>
              <p:nvPr/>
            </p:nvSpPr>
            <p:spPr>
              <a:xfrm>
                <a:off x="6855533"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1" name="Rectangle 60">
                <a:extLst>
                  <a:ext uri="{FF2B5EF4-FFF2-40B4-BE49-F238E27FC236}">
                    <a16:creationId xmlns:a16="http://schemas.microsoft.com/office/drawing/2014/main" id="{DD98CB09-1BFE-4B4A-AB98-4B3AAE1E8F90}"/>
                  </a:ext>
                </a:extLst>
              </p:cNvPr>
              <p:cNvSpPr/>
              <p:nvPr/>
            </p:nvSpPr>
            <p:spPr>
              <a:xfrm>
                <a:off x="7013671"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2" name="Rectangle 61">
                <a:extLst>
                  <a:ext uri="{FF2B5EF4-FFF2-40B4-BE49-F238E27FC236}">
                    <a16:creationId xmlns:a16="http://schemas.microsoft.com/office/drawing/2014/main" id="{CFBBDF7A-3BCB-469C-BF75-14527585F859}"/>
                  </a:ext>
                </a:extLst>
              </p:cNvPr>
              <p:cNvSpPr/>
              <p:nvPr/>
            </p:nvSpPr>
            <p:spPr>
              <a:xfrm>
                <a:off x="7171808"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3" name="Rectangle 62">
                <a:extLst>
                  <a:ext uri="{FF2B5EF4-FFF2-40B4-BE49-F238E27FC236}">
                    <a16:creationId xmlns:a16="http://schemas.microsoft.com/office/drawing/2014/main" id="{B6B7FC7E-4A3E-4916-896F-68214A27753E}"/>
                  </a:ext>
                </a:extLst>
              </p:cNvPr>
              <p:cNvSpPr/>
              <p:nvPr/>
            </p:nvSpPr>
            <p:spPr>
              <a:xfrm>
                <a:off x="6064846"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4" name="Rectangle 63">
                <a:extLst>
                  <a:ext uri="{FF2B5EF4-FFF2-40B4-BE49-F238E27FC236}">
                    <a16:creationId xmlns:a16="http://schemas.microsoft.com/office/drawing/2014/main" id="{915840EA-F3EE-4473-B8C3-A3EA2C6BBA71}"/>
                  </a:ext>
                </a:extLst>
              </p:cNvPr>
              <p:cNvSpPr/>
              <p:nvPr/>
            </p:nvSpPr>
            <p:spPr>
              <a:xfrm>
                <a:off x="6222983"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5" name="Rectangle 64">
                <a:extLst>
                  <a:ext uri="{FF2B5EF4-FFF2-40B4-BE49-F238E27FC236}">
                    <a16:creationId xmlns:a16="http://schemas.microsoft.com/office/drawing/2014/main" id="{D656D461-A6C2-4B2F-A434-96287E1807A7}"/>
                  </a:ext>
                </a:extLst>
              </p:cNvPr>
              <p:cNvSpPr/>
              <p:nvPr/>
            </p:nvSpPr>
            <p:spPr>
              <a:xfrm>
                <a:off x="6381121"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6" name="Rectangle 65">
                <a:extLst>
                  <a:ext uri="{FF2B5EF4-FFF2-40B4-BE49-F238E27FC236}">
                    <a16:creationId xmlns:a16="http://schemas.microsoft.com/office/drawing/2014/main" id="{E3483E02-DC90-4CA8-BE33-7FC43226258A}"/>
                  </a:ext>
                </a:extLst>
              </p:cNvPr>
              <p:cNvSpPr/>
              <p:nvPr/>
            </p:nvSpPr>
            <p:spPr>
              <a:xfrm>
                <a:off x="6539258"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7" name="Rectangle 66">
                <a:extLst>
                  <a:ext uri="{FF2B5EF4-FFF2-40B4-BE49-F238E27FC236}">
                    <a16:creationId xmlns:a16="http://schemas.microsoft.com/office/drawing/2014/main" id="{78EBA9AC-D625-4383-999B-4882E48C0D96}"/>
                  </a:ext>
                </a:extLst>
              </p:cNvPr>
              <p:cNvSpPr/>
              <p:nvPr/>
            </p:nvSpPr>
            <p:spPr>
              <a:xfrm>
                <a:off x="6697396"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8" name="Rectangle 67">
                <a:extLst>
                  <a:ext uri="{FF2B5EF4-FFF2-40B4-BE49-F238E27FC236}">
                    <a16:creationId xmlns:a16="http://schemas.microsoft.com/office/drawing/2014/main" id="{D1DC272F-D2B5-41BB-B1D2-B3E414CA0038}"/>
                  </a:ext>
                </a:extLst>
              </p:cNvPr>
              <p:cNvSpPr/>
              <p:nvPr/>
            </p:nvSpPr>
            <p:spPr>
              <a:xfrm>
                <a:off x="6855533"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69" name="Rectangle 68">
                <a:extLst>
                  <a:ext uri="{FF2B5EF4-FFF2-40B4-BE49-F238E27FC236}">
                    <a16:creationId xmlns:a16="http://schemas.microsoft.com/office/drawing/2014/main" id="{3C7BB5A2-0D09-4258-A363-7B51996292D6}"/>
                  </a:ext>
                </a:extLst>
              </p:cNvPr>
              <p:cNvSpPr/>
              <p:nvPr/>
            </p:nvSpPr>
            <p:spPr>
              <a:xfrm>
                <a:off x="7013671"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0" name="Rectangle 69">
                <a:extLst>
                  <a:ext uri="{FF2B5EF4-FFF2-40B4-BE49-F238E27FC236}">
                    <a16:creationId xmlns:a16="http://schemas.microsoft.com/office/drawing/2014/main" id="{71996D17-9B16-47CB-9558-652D1DD94285}"/>
                  </a:ext>
                </a:extLst>
              </p:cNvPr>
              <p:cNvSpPr/>
              <p:nvPr/>
            </p:nvSpPr>
            <p:spPr>
              <a:xfrm>
                <a:off x="7171808"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1" name="Rectangle 70">
                <a:extLst>
                  <a:ext uri="{FF2B5EF4-FFF2-40B4-BE49-F238E27FC236}">
                    <a16:creationId xmlns:a16="http://schemas.microsoft.com/office/drawing/2014/main" id="{FAA8D4AF-C47C-4B27-B878-F2F675AB5873}"/>
                  </a:ext>
                </a:extLst>
              </p:cNvPr>
              <p:cNvSpPr/>
              <p:nvPr/>
            </p:nvSpPr>
            <p:spPr>
              <a:xfrm>
                <a:off x="6064846"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2" name="Rectangle 71">
                <a:extLst>
                  <a:ext uri="{FF2B5EF4-FFF2-40B4-BE49-F238E27FC236}">
                    <a16:creationId xmlns:a16="http://schemas.microsoft.com/office/drawing/2014/main" id="{210C0EA9-6FD0-4C4E-9657-B59118D7FB4A}"/>
                  </a:ext>
                </a:extLst>
              </p:cNvPr>
              <p:cNvSpPr/>
              <p:nvPr/>
            </p:nvSpPr>
            <p:spPr>
              <a:xfrm>
                <a:off x="6222983"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3" name="Rectangle 72">
                <a:extLst>
                  <a:ext uri="{FF2B5EF4-FFF2-40B4-BE49-F238E27FC236}">
                    <a16:creationId xmlns:a16="http://schemas.microsoft.com/office/drawing/2014/main" id="{FB067A1B-EE89-4982-8A71-C8AE59AE395C}"/>
                  </a:ext>
                </a:extLst>
              </p:cNvPr>
              <p:cNvSpPr/>
              <p:nvPr/>
            </p:nvSpPr>
            <p:spPr>
              <a:xfrm>
                <a:off x="6381121"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4" name="Rectangle 73">
                <a:extLst>
                  <a:ext uri="{FF2B5EF4-FFF2-40B4-BE49-F238E27FC236}">
                    <a16:creationId xmlns:a16="http://schemas.microsoft.com/office/drawing/2014/main" id="{8A38F494-BB7C-4DF4-A608-9802DDAC139D}"/>
                  </a:ext>
                </a:extLst>
              </p:cNvPr>
              <p:cNvSpPr/>
              <p:nvPr/>
            </p:nvSpPr>
            <p:spPr>
              <a:xfrm>
                <a:off x="6539258"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5" name="Rectangle 74">
                <a:extLst>
                  <a:ext uri="{FF2B5EF4-FFF2-40B4-BE49-F238E27FC236}">
                    <a16:creationId xmlns:a16="http://schemas.microsoft.com/office/drawing/2014/main" id="{4C877A47-F880-4C7B-945A-A48DA61C05AA}"/>
                  </a:ext>
                </a:extLst>
              </p:cNvPr>
              <p:cNvSpPr/>
              <p:nvPr/>
            </p:nvSpPr>
            <p:spPr>
              <a:xfrm>
                <a:off x="6697396"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6" name="Rectangle 75">
                <a:extLst>
                  <a:ext uri="{FF2B5EF4-FFF2-40B4-BE49-F238E27FC236}">
                    <a16:creationId xmlns:a16="http://schemas.microsoft.com/office/drawing/2014/main" id="{2BDAF3CB-5363-4D58-94BC-AD620F4BCDB5}"/>
                  </a:ext>
                </a:extLst>
              </p:cNvPr>
              <p:cNvSpPr/>
              <p:nvPr/>
            </p:nvSpPr>
            <p:spPr>
              <a:xfrm>
                <a:off x="6855533"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7" name="Rectangle 76">
                <a:extLst>
                  <a:ext uri="{FF2B5EF4-FFF2-40B4-BE49-F238E27FC236}">
                    <a16:creationId xmlns:a16="http://schemas.microsoft.com/office/drawing/2014/main" id="{563BAE1E-7228-4E85-9CC8-8E5252B02B1F}"/>
                  </a:ext>
                </a:extLst>
              </p:cNvPr>
              <p:cNvSpPr/>
              <p:nvPr/>
            </p:nvSpPr>
            <p:spPr>
              <a:xfrm>
                <a:off x="7013671"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8" name="Rectangle 77">
                <a:extLst>
                  <a:ext uri="{FF2B5EF4-FFF2-40B4-BE49-F238E27FC236}">
                    <a16:creationId xmlns:a16="http://schemas.microsoft.com/office/drawing/2014/main" id="{4AF023F6-5721-4432-912E-4473CAAF5DB6}"/>
                  </a:ext>
                </a:extLst>
              </p:cNvPr>
              <p:cNvSpPr/>
              <p:nvPr/>
            </p:nvSpPr>
            <p:spPr>
              <a:xfrm>
                <a:off x="7171808"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79" name="Rectangle 78">
                <a:extLst>
                  <a:ext uri="{FF2B5EF4-FFF2-40B4-BE49-F238E27FC236}">
                    <a16:creationId xmlns:a16="http://schemas.microsoft.com/office/drawing/2014/main" id="{8928928F-A645-4796-9212-007F790D8AF9}"/>
                  </a:ext>
                </a:extLst>
              </p:cNvPr>
              <p:cNvSpPr/>
              <p:nvPr/>
            </p:nvSpPr>
            <p:spPr>
              <a:xfrm>
                <a:off x="7329945"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0" name="Rectangle 79">
                <a:extLst>
                  <a:ext uri="{FF2B5EF4-FFF2-40B4-BE49-F238E27FC236}">
                    <a16:creationId xmlns:a16="http://schemas.microsoft.com/office/drawing/2014/main" id="{E896CCA4-DA99-476B-8CEA-52821F3CA40B}"/>
                  </a:ext>
                </a:extLst>
              </p:cNvPr>
              <p:cNvSpPr/>
              <p:nvPr/>
            </p:nvSpPr>
            <p:spPr>
              <a:xfrm>
                <a:off x="7488083"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1" name="Rectangle 80">
                <a:extLst>
                  <a:ext uri="{FF2B5EF4-FFF2-40B4-BE49-F238E27FC236}">
                    <a16:creationId xmlns:a16="http://schemas.microsoft.com/office/drawing/2014/main" id="{BB6306BE-47D4-4A7A-9D80-EF840474B583}"/>
                  </a:ext>
                </a:extLst>
              </p:cNvPr>
              <p:cNvSpPr/>
              <p:nvPr/>
            </p:nvSpPr>
            <p:spPr>
              <a:xfrm>
                <a:off x="7646220"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2" name="Rectangle 81">
                <a:extLst>
                  <a:ext uri="{FF2B5EF4-FFF2-40B4-BE49-F238E27FC236}">
                    <a16:creationId xmlns:a16="http://schemas.microsoft.com/office/drawing/2014/main" id="{8C43C5C4-7A75-4C3B-B454-4155FBB47E31}"/>
                  </a:ext>
                </a:extLst>
              </p:cNvPr>
              <p:cNvSpPr/>
              <p:nvPr/>
            </p:nvSpPr>
            <p:spPr>
              <a:xfrm>
                <a:off x="7804358"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3" name="Rectangle 82">
                <a:extLst>
                  <a:ext uri="{FF2B5EF4-FFF2-40B4-BE49-F238E27FC236}">
                    <a16:creationId xmlns:a16="http://schemas.microsoft.com/office/drawing/2014/main" id="{E8936451-F583-40FA-96DB-1B40E23AA730}"/>
                  </a:ext>
                </a:extLst>
              </p:cNvPr>
              <p:cNvSpPr/>
              <p:nvPr/>
            </p:nvSpPr>
            <p:spPr>
              <a:xfrm>
                <a:off x="7962495"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4" name="Rectangle 83">
                <a:extLst>
                  <a:ext uri="{FF2B5EF4-FFF2-40B4-BE49-F238E27FC236}">
                    <a16:creationId xmlns:a16="http://schemas.microsoft.com/office/drawing/2014/main" id="{504B4544-8CE9-4710-949D-EAB8AA75C453}"/>
                  </a:ext>
                </a:extLst>
              </p:cNvPr>
              <p:cNvSpPr/>
              <p:nvPr/>
            </p:nvSpPr>
            <p:spPr>
              <a:xfrm>
                <a:off x="8120632"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5" name="Rectangle 84">
                <a:extLst>
                  <a:ext uri="{FF2B5EF4-FFF2-40B4-BE49-F238E27FC236}">
                    <a16:creationId xmlns:a16="http://schemas.microsoft.com/office/drawing/2014/main" id="{05126C19-30C1-4284-AE8A-65EBA70A6F73}"/>
                  </a:ext>
                </a:extLst>
              </p:cNvPr>
              <p:cNvSpPr/>
              <p:nvPr/>
            </p:nvSpPr>
            <p:spPr>
              <a:xfrm>
                <a:off x="8278770"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6" name="Rectangle 85">
                <a:extLst>
                  <a:ext uri="{FF2B5EF4-FFF2-40B4-BE49-F238E27FC236}">
                    <a16:creationId xmlns:a16="http://schemas.microsoft.com/office/drawing/2014/main" id="{C61B8543-56A7-4E11-9E1F-98F3E1066128}"/>
                  </a:ext>
                </a:extLst>
              </p:cNvPr>
              <p:cNvSpPr/>
              <p:nvPr/>
            </p:nvSpPr>
            <p:spPr>
              <a:xfrm>
                <a:off x="8436907" y="3628557"/>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7" name="Rectangle 86">
                <a:extLst>
                  <a:ext uri="{FF2B5EF4-FFF2-40B4-BE49-F238E27FC236}">
                    <a16:creationId xmlns:a16="http://schemas.microsoft.com/office/drawing/2014/main" id="{8D884BF1-A498-4A4C-924E-2BBE8CB7401D}"/>
                  </a:ext>
                </a:extLst>
              </p:cNvPr>
              <p:cNvSpPr/>
              <p:nvPr/>
            </p:nvSpPr>
            <p:spPr>
              <a:xfrm>
                <a:off x="7329945"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8" name="Rectangle 87">
                <a:extLst>
                  <a:ext uri="{FF2B5EF4-FFF2-40B4-BE49-F238E27FC236}">
                    <a16:creationId xmlns:a16="http://schemas.microsoft.com/office/drawing/2014/main" id="{F78C1F6B-CEDA-48CE-978C-CCC15925A26E}"/>
                  </a:ext>
                </a:extLst>
              </p:cNvPr>
              <p:cNvSpPr/>
              <p:nvPr/>
            </p:nvSpPr>
            <p:spPr>
              <a:xfrm>
                <a:off x="7488083"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89" name="Rectangle 88">
                <a:extLst>
                  <a:ext uri="{FF2B5EF4-FFF2-40B4-BE49-F238E27FC236}">
                    <a16:creationId xmlns:a16="http://schemas.microsoft.com/office/drawing/2014/main" id="{BA6459BB-65AF-4137-AFA7-950349EBF167}"/>
                  </a:ext>
                </a:extLst>
              </p:cNvPr>
              <p:cNvSpPr/>
              <p:nvPr/>
            </p:nvSpPr>
            <p:spPr>
              <a:xfrm>
                <a:off x="7646220"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0" name="Rectangle 89">
                <a:extLst>
                  <a:ext uri="{FF2B5EF4-FFF2-40B4-BE49-F238E27FC236}">
                    <a16:creationId xmlns:a16="http://schemas.microsoft.com/office/drawing/2014/main" id="{C3E5D6D5-525A-462D-AB80-64CE01F3F843}"/>
                  </a:ext>
                </a:extLst>
              </p:cNvPr>
              <p:cNvSpPr/>
              <p:nvPr/>
            </p:nvSpPr>
            <p:spPr>
              <a:xfrm>
                <a:off x="7804358"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1" name="Rectangle 90">
                <a:extLst>
                  <a:ext uri="{FF2B5EF4-FFF2-40B4-BE49-F238E27FC236}">
                    <a16:creationId xmlns:a16="http://schemas.microsoft.com/office/drawing/2014/main" id="{48D779BC-2F41-4AA3-8309-A30AB6C894F5}"/>
                  </a:ext>
                </a:extLst>
              </p:cNvPr>
              <p:cNvSpPr/>
              <p:nvPr/>
            </p:nvSpPr>
            <p:spPr>
              <a:xfrm>
                <a:off x="7962495"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2" name="Rectangle 91">
                <a:extLst>
                  <a:ext uri="{FF2B5EF4-FFF2-40B4-BE49-F238E27FC236}">
                    <a16:creationId xmlns:a16="http://schemas.microsoft.com/office/drawing/2014/main" id="{27300DE6-2F41-4822-BDF7-12DBB1675726}"/>
                  </a:ext>
                </a:extLst>
              </p:cNvPr>
              <p:cNvSpPr/>
              <p:nvPr/>
            </p:nvSpPr>
            <p:spPr>
              <a:xfrm>
                <a:off x="8120632"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3" name="Rectangle 92">
                <a:extLst>
                  <a:ext uri="{FF2B5EF4-FFF2-40B4-BE49-F238E27FC236}">
                    <a16:creationId xmlns:a16="http://schemas.microsoft.com/office/drawing/2014/main" id="{232712C4-C806-4CB8-9C4A-1D65FEAA1116}"/>
                  </a:ext>
                </a:extLst>
              </p:cNvPr>
              <p:cNvSpPr/>
              <p:nvPr/>
            </p:nvSpPr>
            <p:spPr>
              <a:xfrm>
                <a:off x="8278770"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4" name="Rectangle 93">
                <a:extLst>
                  <a:ext uri="{FF2B5EF4-FFF2-40B4-BE49-F238E27FC236}">
                    <a16:creationId xmlns:a16="http://schemas.microsoft.com/office/drawing/2014/main" id="{68478164-A8AC-41D3-B04D-8422C27CDCE5}"/>
                  </a:ext>
                </a:extLst>
              </p:cNvPr>
              <p:cNvSpPr/>
              <p:nvPr/>
            </p:nvSpPr>
            <p:spPr>
              <a:xfrm>
                <a:off x="8436907" y="3796141"/>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5" name="Rectangle 94">
                <a:extLst>
                  <a:ext uri="{FF2B5EF4-FFF2-40B4-BE49-F238E27FC236}">
                    <a16:creationId xmlns:a16="http://schemas.microsoft.com/office/drawing/2014/main" id="{4335BC11-B2FB-44B3-8BED-10DCA83E6E1E}"/>
                  </a:ext>
                </a:extLst>
              </p:cNvPr>
              <p:cNvSpPr/>
              <p:nvPr/>
            </p:nvSpPr>
            <p:spPr>
              <a:xfrm>
                <a:off x="7329945"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6" name="Rectangle 95">
                <a:extLst>
                  <a:ext uri="{FF2B5EF4-FFF2-40B4-BE49-F238E27FC236}">
                    <a16:creationId xmlns:a16="http://schemas.microsoft.com/office/drawing/2014/main" id="{540375D0-7C18-4693-89A6-82DD29C41A6F}"/>
                  </a:ext>
                </a:extLst>
              </p:cNvPr>
              <p:cNvSpPr/>
              <p:nvPr/>
            </p:nvSpPr>
            <p:spPr>
              <a:xfrm>
                <a:off x="7488083"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7" name="Rectangle 96">
                <a:extLst>
                  <a:ext uri="{FF2B5EF4-FFF2-40B4-BE49-F238E27FC236}">
                    <a16:creationId xmlns:a16="http://schemas.microsoft.com/office/drawing/2014/main" id="{A81373CA-FE92-4AC0-9507-E87DDD7B9FBE}"/>
                  </a:ext>
                </a:extLst>
              </p:cNvPr>
              <p:cNvSpPr/>
              <p:nvPr/>
            </p:nvSpPr>
            <p:spPr>
              <a:xfrm>
                <a:off x="7646220"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8" name="Rectangle 97">
                <a:extLst>
                  <a:ext uri="{FF2B5EF4-FFF2-40B4-BE49-F238E27FC236}">
                    <a16:creationId xmlns:a16="http://schemas.microsoft.com/office/drawing/2014/main" id="{B92B39D1-B262-476F-8943-4B6EC56863DD}"/>
                  </a:ext>
                </a:extLst>
              </p:cNvPr>
              <p:cNvSpPr/>
              <p:nvPr/>
            </p:nvSpPr>
            <p:spPr>
              <a:xfrm>
                <a:off x="7804358"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99" name="Rectangle 98">
                <a:extLst>
                  <a:ext uri="{FF2B5EF4-FFF2-40B4-BE49-F238E27FC236}">
                    <a16:creationId xmlns:a16="http://schemas.microsoft.com/office/drawing/2014/main" id="{62AE0E8D-E3F7-468E-8BB6-3F25879F6372}"/>
                  </a:ext>
                </a:extLst>
              </p:cNvPr>
              <p:cNvSpPr/>
              <p:nvPr/>
            </p:nvSpPr>
            <p:spPr>
              <a:xfrm>
                <a:off x="7962495"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0" name="Rectangle 99">
                <a:extLst>
                  <a:ext uri="{FF2B5EF4-FFF2-40B4-BE49-F238E27FC236}">
                    <a16:creationId xmlns:a16="http://schemas.microsoft.com/office/drawing/2014/main" id="{B097D7AF-CFFC-41A4-8EC1-B8217E25B307}"/>
                  </a:ext>
                </a:extLst>
              </p:cNvPr>
              <p:cNvSpPr/>
              <p:nvPr/>
            </p:nvSpPr>
            <p:spPr>
              <a:xfrm>
                <a:off x="8120632"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1" name="Rectangle 100">
                <a:extLst>
                  <a:ext uri="{FF2B5EF4-FFF2-40B4-BE49-F238E27FC236}">
                    <a16:creationId xmlns:a16="http://schemas.microsoft.com/office/drawing/2014/main" id="{84C8FD60-83A7-4B5A-A255-D3629CB8C23A}"/>
                  </a:ext>
                </a:extLst>
              </p:cNvPr>
              <p:cNvSpPr/>
              <p:nvPr/>
            </p:nvSpPr>
            <p:spPr>
              <a:xfrm>
                <a:off x="8278770"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2" name="Rectangle 101">
                <a:extLst>
                  <a:ext uri="{FF2B5EF4-FFF2-40B4-BE49-F238E27FC236}">
                    <a16:creationId xmlns:a16="http://schemas.microsoft.com/office/drawing/2014/main" id="{E24F5182-B1E5-42D0-94D9-32E1EEE0E8B0}"/>
                  </a:ext>
                </a:extLst>
              </p:cNvPr>
              <p:cNvSpPr/>
              <p:nvPr/>
            </p:nvSpPr>
            <p:spPr>
              <a:xfrm>
                <a:off x="8436907" y="3963726"/>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3" name="Rectangle 102">
                <a:extLst>
                  <a:ext uri="{FF2B5EF4-FFF2-40B4-BE49-F238E27FC236}">
                    <a16:creationId xmlns:a16="http://schemas.microsoft.com/office/drawing/2014/main" id="{503637D0-3726-4CFA-B419-8BA28D1C5FDD}"/>
                  </a:ext>
                </a:extLst>
              </p:cNvPr>
              <p:cNvSpPr/>
              <p:nvPr/>
            </p:nvSpPr>
            <p:spPr>
              <a:xfrm>
                <a:off x="7329945"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4" name="Rectangle 103">
                <a:extLst>
                  <a:ext uri="{FF2B5EF4-FFF2-40B4-BE49-F238E27FC236}">
                    <a16:creationId xmlns:a16="http://schemas.microsoft.com/office/drawing/2014/main" id="{957036F3-8487-4FA7-A9A0-69E7BCF536CA}"/>
                  </a:ext>
                </a:extLst>
              </p:cNvPr>
              <p:cNvSpPr/>
              <p:nvPr/>
            </p:nvSpPr>
            <p:spPr>
              <a:xfrm>
                <a:off x="7488083"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5" name="Rectangle 104">
                <a:extLst>
                  <a:ext uri="{FF2B5EF4-FFF2-40B4-BE49-F238E27FC236}">
                    <a16:creationId xmlns:a16="http://schemas.microsoft.com/office/drawing/2014/main" id="{D3E59E54-A238-42A5-8DE6-284806442CB6}"/>
                  </a:ext>
                </a:extLst>
              </p:cNvPr>
              <p:cNvSpPr/>
              <p:nvPr/>
            </p:nvSpPr>
            <p:spPr>
              <a:xfrm>
                <a:off x="7646220"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6" name="Rectangle 105">
                <a:extLst>
                  <a:ext uri="{FF2B5EF4-FFF2-40B4-BE49-F238E27FC236}">
                    <a16:creationId xmlns:a16="http://schemas.microsoft.com/office/drawing/2014/main" id="{2AF040CD-E64A-41EB-9227-4E0CC1815F2F}"/>
                  </a:ext>
                </a:extLst>
              </p:cNvPr>
              <p:cNvSpPr/>
              <p:nvPr/>
            </p:nvSpPr>
            <p:spPr>
              <a:xfrm>
                <a:off x="7804358"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7" name="Rectangle 106">
                <a:extLst>
                  <a:ext uri="{FF2B5EF4-FFF2-40B4-BE49-F238E27FC236}">
                    <a16:creationId xmlns:a16="http://schemas.microsoft.com/office/drawing/2014/main" id="{322BA43E-A072-41EC-8173-22F08ACB6AF1}"/>
                  </a:ext>
                </a:extLst>
              </p:cNvPr>
              <p:cNvSpPr/>
              <p:nvPr/>
            </p:nvSpPr>
            <p:spPr>
              <a:xfrm>
                <a:off x="7962495"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8" name="Rectangle 107">
                <a:extLst>
                  <a:ext uri="{FF2B5EF4-FFF2-40B4-BE49-F238E27FC236}">
                    <a16:creationId xmlns:a16="http://schemas.microsoft.com/office/drawing/2014/main" id="{97785E95-B439-4A4D-96D8-11D115E88B7C}"/>
                  </a:ext>
                </a:extLst>
              </p:cNvPr>
              <p:cNvSpPr/>
              <p:nvPr/>
            </p:nvSpPr>
            <p:spPr>
              <a:xfrm>
                <a:off x="8120632"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09" name="Rectangle 108">
                <a:extLst>
                  <a:ext uri="{FF2B5EF4-FFF2-40B4-BE49-F238E27FC236}">
                    <a16:creationId xmlns:a16="http://schemas.microsoft.com/office/drawing/2014/main" id="{D83FAA4E-9F69-4EA4-B566-8EF94D264477}"/>
                  </a:ext>
                </a:extLst>
              </p:cNvPr>
              <p:cNvSpPr/>
              <p:nvPr/>
            </p:nvSpPr>
            <p:spPr>
              <a:xfrm>
                <a:off x="8278770"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0" name="Rectangle 109">
                <a:extLst>
                  <a:ext uri="{FF2B5EF4-FFF2-40B4-BE49-F238E27FC236}">
                    <a16:creationId xmlns:a16="http://schemas.microsoft.com/office/drawing/2014/main" id="{31213DFD-CE55-4FCB-ACEB-C466A33470D2}"/>
                  </a:ext>
                </a:extLst>
              </p:cNvPr>
              <p:cNvSpPr/>
              <p:nvPr/>
            </p:nvSpPr>
            <p:spPr>
              <a:xfrm>
                <a:off x="8436907" y="4131310"/>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1" name="Rectangle 110">
                <a:extLst>
                  <a:ext uri="{FF2B5EF4-FFF2-40B4-BE49-F238E27FC236}">
                    <a16:creationId xmlns:a16="http://schemas.microsoft.com/office/drawing/2014/main" id="{00CD1FC3-B518-4E3E-8891-9D8E5B5CDC2C}"/>
                  </a:ext>
                </a:extLst>
              </p:cNvPr>
              <p:cNvSpPr/>
              <p:nvPr/>
            </p:nvSpPr>
            <p:spPr>
              <a:xfrm>
                <a:off x="7488083"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2" name="Rectangle 111">
                <a:extLst>
                  <a:ext uri="{FF2B5EF4-FFF2-40B4-BE49-F238E27FC236}">
                    <a16:creationId xmlns:a16="http://schemas.microsoft.com/office/drawing/2014/main" id="{A6FA3C0B-DD8A-4FC8-8ECD-4F6D8B0B756B}"/>
                  </a:ext>
                </a:extLst>
              </p:cNvPr>
              <p:cNvSpPr/>
              <p:nvPr/>
            </p:nvSpPr>
            <p:spPr>
              <a:xfrm>
                <a:off x="7646220"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3" name="Rectangle 112">
                <a:extLst>
                  <a:ext uri="{FF2B5EF4-FFF2-40B4-BE49-F238E27FC236}">
                    <a16:creationId xmlns:a16="http://schemas.microsoft.com/office/drawing/2014/main" id="{467BEDD7-25A2-4876-819A-89B0AE10AEC5}"/>
                  </a:ext>
                </a:extLst>
              </p:cNvPr>
              <p:cNvSpPr/>
              <p:nvPr/>
            </p:nvSpPr>
            <p:spPr>
              <a:xfrm>
                <a:off x="7804358"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4" name="Rectangle 113">
                <a:extLst>
                  <a:ext uri="{FF2B5EF4-FFF2-40B4-BE49-F238E27FC236}">
                    <a16:creationId xmlns:a16="http://schemas.microsoft.com/office/drawing/2014/main" id="{23CB282C-8D42-4A40-950E-3CC82AC836D9}"/>
                  </a:ext>
                </a:extLst>
              </p:cNvPr>
              <p:cNvSpPr/>
              <p:nvPr/>
            </p:nvSpPr>
            <p:spPr>
              <a:xfrm>
                <a:off x="7962495"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5" name="Rectangle 114">
                <a:extLst>
                  <a:ext uri="{FF2B5EF4-FFF2-40B4-BE49-F238E27FC236}">
                    <a16:creationId xmlns:a16="http://schemas.microsoft.com/office/drawing/2014/main" id="{17D44999-C303-4548-9ABB-E1F403B1483A}"/>
                  </a:ext>
                </a:extLst>
              </p:cNvPr>
              <p:cNvSpPr/>
              <p:nvPr/>
            </p:nvSpPr>
            <p:spPr>
              <a:xfrm>
                <a:off x="8120632"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6" name="Rectangle 115">
                <a:extLst>
                  <a:ext uri="{FF2B5EF4-FFF2-40B4-BE49-F238E27FC236}">
                    <a16:creationId xmlns:a16="http://schemas.microsoft.com/office/drawing/2014/main" id="{8CE02003-B5F5-4943-8FC2-0D017E0C6DBD}"/>
                  </a:ext>
                </a:extLst>
              </p:cNvPr>
              <p:cNvSpPr/>
              <p:nvPr/>
            </p:nvSpPr>
            <p:spPr>
              <a:xfrm>
                <a:off x="8278770"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7" name="Rectangle 116">
                <a:extLst>
                  <a:ext uri="{FF2B5EF4-FFF2-40B4-BE49-F238E27FC236}">
                    <a16:creationId xmlns:a16="http://schemas.microsoft.com/office/drawing/2014/main" id="{537ADBD2-5E19-414A-A23D-4D5E12C0A01B}"/>
                  </a:ext>
                </a:extLst>
              </p:cNvPr>
              <p:cNvSpPr/>
              <p:nvPr/>
            </p:nvSpPr>
            <p:spPr>
              <a:xfrm>
                <a:off x="8436907" y="4298895"/>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8" name="Rectangle 117">
                <a:extLst>
                  <a:ext uri="{FF2B5EF4-FFF2-40B4-BE49-F238E27FC236}">
                    <a16:creationId xmlns:a16="http://schemas.microsoft.com/office/drawing/2014/main" id="{76352944-C889-4A69-86E3-55FB449D994F}"/>
                  </a:ext>
                </a:extLst>
              </p:cNvPr>
              <p:cNvSpPr/>
              <p:nvPr/>
            </p:nvSpPr>
            <p:spPr>
              <a:xfrm>
                <a:off x="7329945"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19" name="Rectangle 118">
                <a:extLst>
                  <a:ext uri="{FF2B5EF4-FFF2-40B4-BE49-F238E27FC236}">
                    <a16:creationId xmlns:a16="http://schemas.microsoft.com/office/drawing/2014/main" id="{07EC31FA-6FDA-4E2C-B2DB-38CB97AF26E1}"/>
                  </a:ext>
                </a:extLst>
              </p:cNvPr>
              <p:cNvSpPr/>
              <p:nvPr/>
            </p:nvSpPr>
            <p:spPr>
              <a:xfrm>
                <a:off x="7488083"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0" name="Rectangle 119">
                <a:extLst>
                  <a:ext uri="{FF2B5EF4-FFF2-40B4-BE49-F238E27FC236}">
                    <a16:creationId xmlns:a16="http://schemas.microsoft.com/office/drawing/2014/main" id="{137F9773-8997-4846-B484-F5A8327F34B1}"/>
                  </a:ext>
                </a:extLst>
              </p:cNvPr>
              <p:cNvSpPr/>
              <p:nvPr/>
            </p:nvSpPr>
            <p:spPr>
              <a:xfrm>
                <a:off x="7646220"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1" name="Rectangle 120">
                <a:extLst>
                  <a:ext uri="{FF2B5EF4-FFF2-40B4-BE49-F238E27FC236}">
                    <a16:creationId xmlns:a16="http://schemas.microsoft.com/office/drawing/2014/main" id="{EE6B1931-0DE9-442E-837A-07C6479DDBF5}"/>
                  </a:ext>
                </a:extLst>
              </p:cNvPr>
              <p:cNvSpPr/>
              <p:nvPr/>
            </p:nvSpPr>
            <p:spPr>
              <a:xfrm>
                <a:off x="7804358"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2" name="Rectangle 121">
                <a:extLst>
                  <a:ext uri="{FF2B5EF4-FFF2-40B4-BE49-F238E27FC236}">
                    <a16:creationId xmlns:a16="http://schemas.microsoft.com/office/drawing/2014/main" id="{9D00B9F4-5144-4733-A78D-49491288562F}"/>
                  </a:ext>
                </a:extLst>
              </p:cNvPr>
              <p:cNvSpPr/>
              <p:nvPr/>
            </p:nvSpPr>
            <p:spPr>
              <a:xfrm>
                <a:off x="7962495"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3" name="Rectangle 122">
                <a:extLst>
                  <a:ext uri="{FF2B5EF4-FFF2-40B4-BE49-F238E27FC236}">
                    <a16:creationId xmlns:a16="http://schemas.microsoft.com/office/drawing/2014/main" id="{B402CAD3-C895-4870-B8E0-EA8AC94D5A14}"/>
                  </a:ext>
                </a:extLst>
              </p:cNvPr>
              <p:cNvSpPr/>
              <p:nvPr/>
            </p:nvSpPr>
            <p:spPr>
              <a:xfrm>
                <a:off x="8120632"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4" name="Rectangle 123">
                <a:extLst>
                  <a:ext uri="{FF2B5EF4-FFF2-40B4-BE49-F238E27FC236}">
                    <a16:creationId xmlns:a16="http://schemas.microsoft.com/office/drawing/2014/main" id="{4A95D81E-0631-4526-AB42-585942307754}"/>
                  </a:ext>
                </a:extLst>
              </p:cNvPr>
              <p:cNvSpPr/>
              <p:nvPr/>
            </p:nvSpPr>
            <p:spPr>
              <a:xfrm>
                <a:off x="8278770"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5" name="Rectangle 124">
                <a:extLst>
                  <a:ext uri="{FF2B5EF4-FFF2-40B4-BE49-F238E27FC236}">
                    <a16:creationId xmlns:a16="http://schemas.microsoft.com/office/drawing/2014/main" id="{139EC206-79B2-41B8-A56D-A1C75313566E}"/>
                  </a:ext>
                </a:extLst>
              </p:cNvPr>
              <p:cNvSpPr/>
              <p:nvPr/>
            </p:nvSpPr>
            <p:spPr>
              <a:xfrm>
                <a:off x="8436907" y="446647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6" name="Rectangle 125">
                <a:extLst>
                  <a:ext uri="{FF2B5EF4-FFF2-40B4-BE49-F238E27FC236}">
                    <a16:creationId xmlns:a16="http://schemas.microsoft.com/office/drawing/2014/main" id="{C880BE03-7270-4172-98D1-07A925A27296}"/>
                  </a:ext>
                </a:extLst>
              </p:cNvPr>
              <p:cNvSpPr/>
              <p:nvPr/>
            </p:nvSpPr>
            <p:spPr>
              <a:xfrm>
                <a:off x="7329945"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7" name="Rectangle 126">
                <a:extLst>
                  <a:ext uri="{FF2B5EF4-FFF2-40B4-BE49-F238E27FC236}">
                    <a16:creationId xmlns:a16="http://schemas.microsoft.com/office/drawing/2014/main" id="{9348ADBE-CF8F-4311-B106-F9A8B4EE4538}"/>
                  </a:ext>
                </a:extLst>
              </p:cNvPr>
              <p:cNvSpPr/>
              <p:nvPr/>
            </p:nvSpPr>
            <p:spPr>
              <a:xfrm>
                <a:off x="7488083"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8" name="Rectangle 127">
                <a:extLst>
                  <a:ext uri="{FF2B5EF4-FFF2-40B4-BE49-F238E27FC236}">
                    <a16:creationId xmlns:a16="http://schemas.microsoft.com/office/drawing/2014/main" id="{426CDF01-75D6-46BA-A1A7-CB8DABA9F2C5}"/>
                  </a:ext>
                </a:extLst>
              </p:cNvPr>
              <p:cNvSpPr/>
              <p:nvPr/>
            </p:nvSpPr>
            <p:spPr>
              <a:xfrm>
                <a:off x="7646220"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29" name="Rectangle 128">
                <a:extLst>
                  <a:ext uri="{FF2B5EF4-FFF2-40B4-BE49-F238E27FC236}">
                    <a16:creationId xmlns:a16="http://schemas.microsoft.com/office/drawing/2014/main" id="{5DE0BCD9-9825-4DD1-8FFA-A08C1485D966}"/>
                  </a:ext>
                </a:extLst>
              </p:cNvPr>
              <p:cNvSpPr/>
              <p:nvPr/>
            </p:nvSpPr>
            <p:spPr>
              <a:xfrm>
                <a:off x="7804358"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0" name="Rectangle 129">
                <a:extLst>
                  <a:ext uri="{FF2B5EF4-FFF2-40B4-BE49-F238E27FC236}">
                    <a16:creationId xmlns:a16="http://schemas.microsoft.com/office/drawing/2014/main" id="{FC413A4A-4D29-4109-9FC1-B393DDE71976}"/>
                  </a:ext>
                </a:extLst>
              </p:cNvPr>
              <p:cNvSpPr/>
              <p:nvPr/>
            </p:nvSpPr>
            <p:spPr>
              <a:xfrm>
                <a:off x="7962495"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1" name="Rectangle 130">
                <a:extLst>
                  <a:ext uri="{FF2B5EF4-FFF2-40B4-BE49-F238E27FC236}">
                    <a16:creationId xmlns:a16="http://schemas.microsoft.com/office/drawing/2014/main" id="{F1B260C5-073F-474D-B287-B83611C7EC23}"/>
                  </a:ext>
                </a:extLst>
              </p:cNvPr>
              <p:cNvSpPr/>
              <p:nvPr/>
            </p:nvSpPr>
            <p:spPr>
              <a:xfrm>
                <a:off x="8120632"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2" name="Rectangle 131">
                <a:extLst>
                  <a:ext uri="{FF2B5EF4-FFF2-40B4-BE49-F238E27FC236}">
                    <a16:creationId xmlns:a16="http://schemas.microsoft.com/office/drawing/2014/main" id="{5F984D79-CE89-42F1-9D68-86D831D93E95}"/>
                  </a:ext>
                </a:extLst>
              </p:cNvPr>
              <p:cNvSpPr/>
              <p:nvPr/>
            </p:nvSpPr>
            <p:spPr>
              <a:xfrm>
                <a:off x="8278770"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3" name="Rectangle 132">
                <a:extLst>
                  <a:ext uri="{FF2B5EF4-FFF2-40B4-BE49-F238E27FC236}">
                    <a16:creationId xmlns:a16="http://schemas.microsoft.com/office/drawing/2014/main" id="{694578AE-CD80-40DE-8FFC-DF7DD8B604F5}"/>
                  </a:ext>
                </a:extLst>
              </p:cNvPr>
              <p:cNvSpPr/>
              <p:nvPr/>
            </p:nvSpPr>
            <p:spPr>
              <a:xfrm>
                <a:off x="8436907" y="4634064"/>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4" name="Rectangle 133">
                <a:extLst>
                  <a:ext uri="{FF2B5EF4-FFF2-40B4-BE49-F238E27FC236}">
                    <a16:creationId xmlns:a16="http://schemas.microsoft.com/office/drawing/2014/main" id="{0C5DBCF8-13C8-450B-BDF2-17F004F8AA5D}"/>
                  </a:ext>
                </a:extLst>
              </p:cNvPr>
              <p:cNvSpPr/>
              <p:nvPr/>
            </p:nvSpPr>
            <p:spPr>
              <a:xfrm>
                <a:off x="7329945"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5" name="Rectangle 134">
                <a:extLst>
                  <a:ext uri="{FF2B5EF4-FFF2-40B4-BE49-F238E27FC236}">
                    <a16:creationId xmlns:a16="http://schemas.microsoft.com/office/drawing/2014/main" id="{B23CFA1C-C63E-4BE5-ACA9-067FF40619D3}"/>
                  </a:ext>
                </a:extLst>
              </p:cNvPr>
              <p:cNvSpPr/>
              <p:nvPr/>
            </p:nvSpPr>
            <p:spPr>
              <a:xfrm>
                <a:off x="7488083"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6" name="Rectangle 135">
                <a:extLst>
                  <a:ext uri="{FF2B5EF4-FFF2-40B4-BE49-F238E27FC236}">
                    <a16:creationId xmlns:a16="http://schemas.microsoft.com/office/drawing/2014/main" id="{911C7131-A9A5-43CB-9088-D2AFE10277C8}"/>
                  </a:ext>
                </a:extLst>
              </p:cNvPr>
              <p:cNvSpPr/>
              <p:nvPr/>
            </p:nvSpPr>
            <p:spPr>
              <a:xfrm>
                <a:off x="7646220"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7" name="Rectangle 136">
                <a:extLst>
                  <a:ext uri="{FF2B5EF4-FFF2-40B4-BE49-F238E27FC236}">
                    <a16:creationId xmlns:a16="http://schemas.microsoft.com/office/drawing/2014/main" id="{36E67C72-FA1D-40D8-BED5-57B9DC6B9282}"/>
                  </a:ext>
                </a:extLst>
              </p:cNvPr>
              <p:cNvSpPr/>
              <p:nvPr/>
            </p:nvSpPr>
            <p:spPr>
              <a:xfrm>
                <a:off x="7804358"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8" name="Rectangle 137">
                <a:extLst>
                  <a:ext uri="{FF2B5EF4-FFF2-40B4-BE49-F238E27FC236}">
                    <a16:creationId xmlns:a16="http://schemas.microsoft.com/office/drawing/2014/main" id="{354F2284-DBB0-4B1B-A25E-C63EF75291FF}"/>
                  </a:ext>
                </a:extLst>
              </p:cNvPr>
              <p:cNvSpPr/>
              <p:nvPr/>
            </p:nvSpPr>
            <p:spPr>
              <a:xfrm>
                <a:off x="7962495"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39" name="Rectangle 138">
                <a:extLst>
                  <a:ext uri="{FF2B5EF4-FFF2-40B4-BE49-F238E27FC236}">
                    <a16:creationId xmlns:a16="http://schemas.microsoft.com/office/drawing/2014/main" id="{2332BC76-05C7-46C8-9D31-0E997007BDDC}"/>
                  </a:ext>
                </a:extLst>
              </p:cNvPr>
              <p:cNvSpPr/>
              <p:nvPr/>
            </p:nvSpPr>
            <p:spPr>
              <a:xfrm>
                <a:off x="8120632"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0" name="Rectangle 139">
                <a:extLst>
                  <a:ext uri="{FF2B5EF4-FFF2-40B4-BE49-F238E27FC236}">
                    <a16:creationId xmlns:a16="http://schemas.microsoft.com/office/drawing/2014/main" id="{9459806F-8935-402D-B3BD-3D810D9DD123}"/>
                  </a:ext>
                </a:extLst>
              </p:cNvPr>
              <p:cNvSpPr/>
              <p:nvPr/>
            </p:nvSpPr>
            <p:spPr>
              <a:xfrm>
                <a:off x="8278770"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sp>
            <p:nvSpPr>
              <p:cNvPr id="141" name="Rectangle 140">
                <a:extLst>
                  <a:ext uri="{FF2B5EF4-FFF2-40B4-BE49-F238E27FC236}">
                    <a16:creationId xmlns:a16="http://schemas.microsoft.com/office/drawing/2014/main" id="{7AA0C4BC-E0B2-4304-969E-5643E79CA566}"/>
                  </a:ext>
                </a:extLst>
              </p:cNvPr>
              <p:cNvSpPr/>
              <p:nvPr/>
            </p:nvSpPr>
            <p:spPr>
              <a:xfrm>
                <a:off x="8436907" y="4801649"/>
                <a:ext cx="118603" cy="125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1000" b="1" dirty="0">
                  <a:solidFill>
                    <a:srgbClr val="FFFFFF"/>
                  </a:solidFill>
                  <a:cs typeface="Arial" pitchFamily="34" charset="0"/>
                </a:endParaRPr>
              </a:p>
            </p:txBody>
          </p:sp>
        </p:grpSp>
        <p:sp>
          <p:nvSpPr>
            <p:cNvPr id="13" name="TextBox 12">
              <a:extLst>
                <a:ext uri="{FF2B5EF4-FFF2-40B4-BE49-F238E27FC236}">
                  <a16:creationId xmlns:a16="http://schemas.microsoft.com/office/drawing/2014/main" id="{06686420-97C5-4596-A302-B27523D4120C}"/>
                </a:ext>
              </a:extLst>
            </p:cNvPr>
            <p:cNvSpPr txBox="1"/>
            <p:nvPr/>
          </p:nvSpPr>
          <p:spPr>
            <a:xfrm>
              <a:off x="8344392" y="4121853"/>
              <a:ext cx="1023721" cy="282352"/>
            </a:xfrm>
            <a:prstGeom prst="rect">
              <a:avLst/>
            </a:prstGeom>
            <a:solidFill>
              <a:schemeClr val="bg1">
                <a:lumMod val="95000"/>
              </a:schemeClr>
            </a:solidFill>
            <a:ln>
              <a:noFill/>
            </a:ln>
          </p:spPr>
          <p:txBody>
            <a:bodyPr wrap="none" rtlCol="0">
              <a:spAutoFit/>
            </a:bodyPr>
            <a:lstStyle/>
            <a:p>
              <a:r>
                <a:rPr lang="en-US" sz="1600" b="1" dirty="0">
                  <a:solidFill>
                    <a:schemeClr val="accent1">
                      <a:lumMod val="50000"/>
                    </a:schemeClr>
                  </a:solidFill>
                  <a:latin typeface="Arial" pitchFamily="34" charset="0"/>
                  <a:cs typeface="Arial" pitchFamily="34" charset="0"/>
                </a:rPr>
                <a:t>GPU cores</a:t>
              </a:r>
            </a:p>
          </p:txBody>
        </p:sp>
        <p:sp>
          <p:nvSpPr>
            <p:cNvPr id="14" name="Rectangle 13">
              <a:extLst>
                <a:ext uri="{FF2B5EF4-FFF2-40B4-BE49-F238E27FC236}">
                  <a16:creationId xmlns:a16="http://schemas.microsoft.com/office/drawing/2014/main" id="{551A638A-AFC0-404C-A7C5-34B2491AE74F}"/>
                </a:ext>
              </a:extLst>
            </p:cNvPr>
            <p:cNvSpPr/>
            <p:nvPr/>
          </p:nvSpPr>
          <p:spPr>
            <a:xfrm>
              <a:off x="7588846" y="5053026"/>
              <a:ext cx="2490664" cy="4189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sz="1700" b="1" dirty="0">
                  <a:solidFill>
                    <a:srgbClr val="FFFFFF"/>
                  </a:solidFill>
                  <a:cs typeface="Arial" pitchFamily="34" charset="0"/>
                </a:rPr>
                <a:t>Device Memory</a:t>
              </a:r>
            </a:p>
          </p:txBody>
        </p:sp>
      </p:grpSp>
    </p:spTree>
    <p:extLst>
      <p:ext uri="{BB962C8B-B14F-4D97-AF65-F5344CB8AC3E}">
        <p14:creationId xmlns:p14="http://schemas.microsoft.com/office/powerpoint/2010/main" val="4313249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A5CB6-EF46-47DA-9B06-9E7AFD4956A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ED7A384-40A6-4F16-8C42-F0C47DFA78C5}"/>
              </a:ext>
            </a:extLst>
          </p:cNvPr>
          <p:cNvSpPr>
            <a:spLocks noGrp="1"/>
          </p:cNvSpPr>
          <p:nvPr>
            <p:ph idx="1"/>
          </p:nvPr>
        </p:nvSpPr>
        <p:spPr>
          <a:xfrm>
            <a:off x="609602" y="1600200"/>
            <a:ext cx="10769600" cy="4648200"/>
          </a:xfrm>
        </p:spPr>
        <p:txBody>
          <a:bodyPr/>
          <a:lstStyle/>
          <a:p>
            <a:pPr>
              <a:buFont typeface="Wingdings" panose="05000000000000000000" pitchFamily="2" charset="2"/>
              <a:buChar char="Ø"/>
            </a:pPr>
            <a:r>
              <a:rPr lang="en-US" sz="2800" dirty="0"/>
              <a:t>Getting started with parallel computing in MATLAB</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Scaling beyond the desktop to clouds and clusters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Big Data</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Accelerate applications with NVIDIA GPUs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solidFill>
                  <a:srgbClr val="FF0000"/>
                </a:solidFill>
              </a:rPr>
              <a:t>Summary</a:t>
            </a:r>
          </a:p>
        </p:txBody>
      </p:sp>
    </p:spTree>
    <p:extLst>
      <p:ext uri="{BB962C8B-B14F-4D97-AF65-F5344CB8AC3E}">
        <p14:creationId xmlns:p14="http://schemas.microsoft.com/office/powerpoint/2010/main" val="11930350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pPr>
              <a:lnSpc>
                <a:spcPct val="100000"/>
              </a:lnSpc>
            </a:pPr>
            <a:r>
              <a:rPr lang="en-US" dirty="0"/>
              <a:t>Easily develop parallel MATLAB applications without being a parallel programming expert</a:t>
            </a:r>
          </a:p>
          <a:p>
            <a:pPr>
              <a:lnSpc>
                <a:spcPct val="100000"/>
              </a:lnSpc>
            </a:pPr>
            <a:endParaRPr lang="en-US" dirty="0"/>
          </a:p>
          <a:p>
            <a:pPr>
              <a:lnSpc>
                <a:spcPct val="100000"/>
              </a:lnSpc>
            </a:pPr>
            <a:endParaRPr lang="en-US" dirty="0"/>
          </a:p>
          <a:p>
            <a:pPr lvl="0">
              <a:lnSpc>
                <a:spcPct val="100000"/>
              </a:lnSpc>
            </a:pPr>
            <a:r>
              <a:rPr lang="en-US" dirty="0"/>
              <a:t>Speed up the execution of your MATLAB applications using additional hardware</a:t>
            </a:r>
          </a:p>
          <a:p>
            <a:pPr lvl="0">
              <a:lnSpc>
                <a:spcPct val="100000"/>
              </a:lnSpc>
            </a:pPr>
            <a:endParaRPr lang="en-US" dirty="0"/>
          </a:p>
          <a:p>
            <a:pPr lvl="0">
              <a:lnSpc>
                <a:spcPct val="100000"/>
              </a:lnSpc>
            </a:pPr>
            <a:endParaRPr lang="en-US" dirty="0"/>
          </a:p>
          <a:p>
            <a:pPr>
              <a:lnSpc>
                <a:spcPct val="100000"/>
              </a:lnSpc>
            </a:pPr>
            <a:r>
              <a:rPr lang="en-US" dirty="0"/>
              <a:t>Develop parallel applications on your desktop and easily scale to a cluster when needed</a:t>
            </a:r>
          </a:p>
          <a:p>
            <a:endParaRPr lang="en-US" dirty="0"/>
          </a:p>
          <a:p>
            <a:pPr marL="457200" lvl="1" indent="0">
              <a:buNone/>
            </a:pPr>
            <a:endParaRPr lang="en-US" dirty="0"/>
          </a:p>
          <a:p>
            <a:pPr lvl="1"/>
            <a:endParaRPr lang="en-US" dirty="0"/>
          </a:p>
          <a:p>
            <a:endParaRPr lang="en-US" dirty="0"/>
          </a:p>
        </p:txBody>
      </p:sp>
    </p:spTree>
    <p:extLst>
      <p:ext uri="{BB962C8B-B14F-4D97-AF65-F5344CB8AC3E}">
        <p14:creationId xmlns:p14="http://schemas.microsoft.com/office/powerpoint/2010/main" val="3324462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Valuable </a:t>
            </a:r>
            <a:r>
              <a:rPr lang="en-US" dirty="0"/>
              <a:t>Resources</a:t>
            </a:r>
          </a:p>
        </p:txBody>
      </p:sp>
      <p:sp>
        <p:nvSpPr>
          <p:cNvPr id="3" name="Content Placeholder 2"/>
          <p:cNvSpPr>
            <a:spLocks noGrp="1"/>
          </p:cNvSpPr>
          <p:nvPr>
            <p:ph idx="1"/>
          </p:nvPr>
        </p:nvSpPr>
        <p:spPr/>
        <p:txBody>
          <a:bodyPr/>
          <a:lstStyle/>
          <a:p>
            <a:pPr>
              <a:lnSpc>
                <a:spcPct val="100000"/>
              </a:lnSpc>
            </a:pPr>
            <a:r>
              <a:rPr lang="en-US" dirty="0"/>
              <a:t>MATLAB Documentation</a:t>
            </a:r>
          </a:p>
          <a:p>
            <a:pPr lvl="1">
              <a:lnSpc>
                <a:spcPct val="100000"/>
              </a:lnSpc>
            </a:pPr>
            <a:r>
              <a:rPr lang="en-US" sz="2000" dirty="0">
                <a:sym typeface="Wingdings" pitchFamily="2" charset="2"/>
                <a:hlinkClick r:id="rId3"/>
              </a:rPr>
              <a:t>MATLAB  Advanced Software Development  Performance and  Memory</a:t>
            </a:r>
            <a:endParaRPr lang="en-US" sz="2000" dirty="0">
              <a:sym typeface="Wingdings" pitchFamily="2" charset="2"/>
            </a:endParaRPr>
          </a:p>
          <a:p>
            <a:pPr lvl="1">
              <a:lnSpc>
                <a:spcPct val="100000"/>
              </a:lnSpc>
            </a:pPr>
            <a:r>
              <a:rPr lang="en-US" dirty="0">
                <a:hlinkClick r:id="rId4"/>
              </a:rPr>
              <a:t>Parallel Computing Toolbox</a:t>
            </a:r>
            <a:endParaRPr lang="en-US" dirty="0"/>
          </a:p>
          <a:p>
            <a:pPr marL="458340" lvl="1" indent="0">
              <a:lnSpc>
                <a:spcPct val="100000"/>
              </a:lnSpc>
              <a:buNone/>
            </a:pPr>
            <a:endParaRPr lang="en-US" dirty="0"/>
          </a:p>
          <a:p>
            <a:pPr>
              <a:lnSpc>
                <a:spcPct val="100000"/>
              </a:lnSpc>
            </a:pPr>
            <a:r>
              <a:rPr lang="en-US" dirty="0"/>
              <a:t>Parallel and GPU Computing Tutorials</a:t>
            </a:r>
          </a:p>
          <a:p>
            <a:pPr lvl="1">
              <a:lnSpc>
                <a:spcPct val="100000"/>
              </a:lnSpc>
            </a:pPr>
            <a:r>
              <a:rPr lang="en-US" dirty="0">
                <a:hlinkClick r:id="rId5"/>
              </a:rPr>
              <a:t>https://www.mathworks.com/videos/series/parallel-and-gpu-computing-tutorials-97719.html</a:t>
            </a:r>
            <a:r>
              <a:rPr lang="en-US" dirty="0"/>
              <a:t> </a:t>
            </a:r>
          </a:p>
          <a:p>
            <a:pPr lvl="1">
              <a:lnSpc>
                <a:spcPct val="100000"/>
              </a:lnSpc>
            </a:pPr>
            <a:endParaRPr lang="en-US" dirty="0"/>
          </a:p>
          <a:p>
            <a:pPr>
              <a:lnSpc>
                <a:spcPct val="100000"/>
              </a:lnSpc>
            </a:pPr>
            <a:r>
              <a:rPr lang="en-US" dirty="0"/>
              <a:t>Parallel Computing with MATLAB</a:t>
            </a:r>
          </a:p>
          <a:p>
            <a:pPr lvl="1">
              <a:lnSpc>
                <a:spcPct val="100000"/>
              </a:lnSpc>
            </a:pPr>
            <a:r>
              <a:rPr lang="en-US" dirty="0">
                <a:hlinkClick r:id="rId6"/>
              </a:rPr>
              <a:t>https://www.mathworks.com/solutions/parallel-computing.html</a:t>
            </a:r>
            <a:endParaRPr lang="en-US" dirty="0"/>
          </a:p>
        </p:txBody>
      </p:sp>
    </p:spTree>
    <p:custDataLst>
      <p:tags r:id="rId1"/>
    </p:custDataLst>
    <p:extLst>
      <p:ext uri="{BB962C8B-B14F-4D97-AF65-F5344CB8AC3E}">
        <p14:creationId xmlns:p14="http://schemas.microsoft.com/office/powerpoint/2010/main" val="3110119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388468" y="758694"/>
            <a:ext cx="6364605" cy="1292604"/>
            <a:chOff x="373386" y="758694"/>
            <a:chExt cx="6364605" cy="1292604"/>
          </a:xfrm>
        </p:grpSpPr>
        <p:sp>
          <p:nvSpPr>
            <p:cNvPr id="18" name="Rectangle 17"/>
            <p:cNvSpPr/>
            <p:nvPr/>
          </p:nvSpPr>
          <p:spPr>
            <a:xfrm>
              <a:off x="2025279" y="867670"/>
              <a:ext cx="4712712" cy="583493"/>
            </a:xfrm>
            <a:prstGeom prst="rect">
              <a:avLst/>
            </a:prstGeom>
            <a:solidFill>
              <a:schemeClr val="bg1"/>
            </a:solidFill>
          </p:spPr>
          <p:txBody>
            <a:bodyPr wrap="square">
              <a:spAutoFit/>
            </a:bodyPr>
            <a:lstStyle/>
            <a:p>
              <a:r>
                <a:rPr lang="en-US" sz="1596" b="1" dirty="0"/>
                <a:t>Automotive Test Analysis and Visualization</a:t>
              </a:r>
            </a:p>
            <a:p>
              <a:r>
                <a:rPr lang="en-US" sz="1596" dirty="0">
                  <a:ln w="1905"/>
                  <a:effectLst>
                    <a:innerShdw blurRad="69850" dist="43180" dir="5400000">
                      <a:srgbClr val="000000">
                        <a:alpha val="65000"/>
                      </a:srgbClr>
                    </a:innerShdw>
                  </a:effectLst>
                </a:rPr>
                <a:t>3-4 months of development time saved</a:t>
              </a:r>
            </a:p>
          </p:txBody>
        </p:sp>
        <p:pic>
          <p:nvPicPr>
            <p:cNvPr id="10" name="Picture 9"/>
            <p:cNvPicPr>
              <a:picLocks noChangeAspect="1"/>
            </p:cNvPicPr>
            <p:nvPr/>
          </p:nvPicPr>
          <p:blipFill>
            <a:blip r:embed="rId3"/>
            <a:stretch>
              <a:fillRect/>
            </a:stretch>
          </p:blipFill>
          <p:spPr>
            <a:xfrm>
              <a:off x="373386" y="758694"/>
              <a:ext cx="1584889" cy="1292604"/>
            </a:xfrm>
            <a:prstGeom prst="rect">
              <a:avLst/>
            </a:prstGeom>
          </p:spPr>
        </p:pic>
      </p:grpSp>
      <p:grpSp>
        <p:nvGrpSpPr>
          <p:cNvPr id="4" name="Group 3"/>
          <p:cNvGrpSpPr/>
          <p:nvPr/>
        </p:nvGrpSpPr>
        <p:grpSpPr>
          <a:xfrm>
            <a:off x="6629400" y="824913"/>
            <a:ext cx="5021956" cy="1160166"/>
            <a:chOff x="6614319" y="824913"/>
            <a:chExt cx="5021956" cy="1160166"/>
          </a:xfrm>
        </p:grpSpPr>
        <p:sp>
          <p:nvSpPr>
            <p:cNvPr id="19" name="Rectangle 18"/>
            <p:cNvSpPr/>
            <p:nvPr/>
          </p:nvSpPr>
          <p:spPr>
            <a:xfrm>
              <a:off x="6614319" y="929174"/>
              <a:ext cx="5021956" cy="829073"/>
            </a:xfrm>
            <a:prstGeom prst="rect">
              <a:avLst/>
            </a:prstGeom>
            <a:solidFill>
              <a:schemeClr val="bg1"/>
            </a:solidFill>
          </p:spPr>
          <p:txBody>
            <a:bodyPr wrap="square">
              <a:spAutoFit/>
            </a:bodyPr>
            <a:lstStyle/>
            <a:p>
              <a:r>
                <a:rPr lang="en-US" sz="1596" b="1" dirty="0"/>
                <a:t>Heart Transplant Studies</a:t>
              </a:r>
            </a:p>
            <a:p>
              <a:r>
                <a:rPr lang="en-US" sz="1596" dirty="0"/>
                <a:t>4 weeks reduced to 5 days</a:t>
              </a:r>
            </a:p>
            <a:p>
              <a:r>
                <a:rPr lang="en-US" sz="1596" dirty="0"/>
                <a:t>6X speedup in process time</a:t>
              </a:r>
            </a:p>
          </p:txBody>
        </p:sp>
        <p:pic>
          <p:nvPicPr>
            <p:cNvPr id="5" name="Picture 4"/>
            <p:cNvPicPr>
              <a:picLocks noChangeAspect="1"/>
            </p:cNvPicPr>
            <p:nvPr/>
          </p:nvPicPr>
          <p:blipFill rotWithShape="1">
            <a:blip r:embed="rId4" cstate="print">
              <a:extLst>
                <a:ext uri="{28A0092B-C50C-407E-A947-70E740481C1C}">
                  <a14:useLocalDpi xmlns:a14="http://schemas.microsoft.com/office/drawing/2010/main" val="0"/>
                </a:ext>
              </a:extLst>
            </a:blip>
            <a:srcRect l="40475" t="25233" b="40125"/>
            <a:stretch/>
          </p:blipFill>
          <p:spPr>
            <a:xfrm>
              <a:off x="9322376" y="824913"/>
              <a:ext cx="1546886" cy="1160166"/>
            </a:xfrm>
            <a:prstGeom prst="rect">
              <a:avLst/>
            </a:prstGeom>
          </p:spPr>
        </p:pic>
      </p:grpSp>
      <p:grpSp>
        <p:nvGrpSpPr>
          <p:cNvPr id="20" name="Group 19"/>
          <p:cNvGrpSpPr/>
          <p:nvPr/>
        </p:nvGrpSpPr>
        <p:grpSpPr>
          <a:xfrm>
            <a:off x="3570295" y="4720132"/>
            <a:ext cx="6391293" cy="1202785"/>
            <a:chOff x="139701" y="4136304"/>
            <a:chExt cx="6480186" cy="904326"/>
          </a:xfrm>
          <a:solidFill>
            <a:schemeClr val="bg1"/>
          </a:solidFill>
        </p:grpSpPr>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39701" y="4171950"/>
              <a:ext cx="1544373" cy="86868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p:cNvSpPr/>
            <p:nvPr/>
          </p:nvSpPr>
          <p:spPr>
            <a:xfrm>
              <a:off x="1841628" y="4136304"/>
              <a:ext cx="4778259" cy="623347"/>
            </a:xfrm>
            <a:prstGeom prst="rect">
              <a:avLst/>
            </a:prstGeom>
            <a:solidFill>
              <a:schemeClr val="bg1"/>
            </a:solidFill>
          </p:spPr>
          <p:txBody>
            <a:bodyPr wrap="square">
              <a:spAutoFit/>
            </a:bodyPr>
            <a:lstStyle/>
            <a:p>
              <a:r>
                <a:rPr lang="en-US" sz="1596" b="1" dirty="0"/>
                <a:t>Calculating Derived Market Data</a:t>
              </a:r>
            </a:p>
            <a:p>
              <a:r>
                <a:rPr lang="en-US" sz="1596" dirty="0"/>
                <a:t>Implementation time </a:t>
              </a:r>
              <a:r>
                <a:rPr lang="en-US" sz="1596" dirty="0">
                  <a:ln w="1905"/>
                  <a:effectLst>
                    <a:innerShdw blurRad="69850" dist="43180" dir="5400000">
                      <a:srgbClr val="000000">
                        <a:alpha val="65000"/>
                      </a:srgbClr>
                    </a:innerShdw>
                  </a:effectLst>
                </a:rPr>
                <a:t>reduced by months</a:t>
              </a:r>
            </a:p>
            <a:p>
              <a:r>
                <a:rPr lang="en-US" sz="1596" dirty="0">
                  <a:ln w="1905"/>
                  <a:effectLst>
                    <a:innerShdw blurRad="69850" dist="43180" dir="5400000">
                      <a:srgbClr val="000000">
                        <a:alpha val="65000"/>
                      </a:srgbClr>
                    </a:innerShdw>
                  </a:effectLst>
                </a:rPr>
                <a:t>Updates loaded 8X faster</a:t>
              </a:r>
            </a:p>
          </p:txBody>
        </p:sp>
      </p:grpSp>
      <p:grpSp>
        <p:nvGrpSpPr>
          <p:cNvPr id="12" name="Group 11"/>
          <p:cNvGrpSpPr/>
          <p:nvPr/>
        </p:nvGrpSpPr>
        <p:grpSpPr>
          <a:xfrm>
            <a:off x="401961" y="2745931"/>
            <a:ext cx="4322482" cy="1682999"/>
            <a:chOff x="386880" y="2745930"/>
            <a:chExt cx="4322482" cy="1682999"/>
          </a:xfrm>
        </p:grpSpPr>
        <p:sp>
          <p:nvSpPr>
            <p:cNvPr id="8" name="Rectangle 7"/>
            <p:cNvSpPr/>
            <p:nvPr/>
          </p:nvSpPr>
          <p:spPr>
            <a:xfrm>
              <a:off x="386880" y="3845601"/>
              <a:ext cx="4322482" cy="583328"/>
            </a:xfrm>
            <a:prstGeom prst="rect">
              <a:avLst/>
            </a:prstGeom>
            <a:solidFill>
              <a:schemeClr val="bg1"/>
            </a:solidFill>
          </p:spPr>
          <p:txBody>
            <a:bodyPr wrap="square">
              <a:spAutoFit/>
            </a:bodyPr>
            <a:lstStyle/>
            <a:p>
              <a:r>
                <a:rPr lang="en-US" sz="1596" b="1" dirty="0"/>
                <a:t>Design and Build Wave Energy Farm</a:t>
              </a:r>
            </a:p>
            <a:p>
              <a:r>
                <a:rPr lang="en-US" sz="1596" dirty="0">
                  <a:ln w="1905"/>
                  <a:effectLst>
                    <a:innerShdw blurRad="69850" dist="43180" dir="5400000">
                      <a:srgbClr val="000000">
                        <a:alpha val="65000"/>
                      </a:srgbClr>
                    </a:innerShdw>
                  </a:effectLst>
                </a:rPr>
                <a:t>Sensitivity studies accelerated 12x</a:t>
              </a:r>
            </a:p>
          </p:txBody>
        </p:sp>
        <p:pic>
          <p:nvPicPr>
            <p:cNvPr id="11" name="Picture 10"/>
            <p:cNvPicPr>
              <a:picLocks noChangeAspect="1"/>
            </p:cNvPicPr>
            <p:nvPr/>
          </p:nvPicPr>
          <p:blipFill>
            <a:blip r:embed="rId6"/>
            <a:stretch>
              <a:fillRect/>
            </a:stretch>
          </p:blipFill>
          <p:spPr>
            <a:xfrm>
              <a:off x="1356519" y="2745930"/>
              <a:ext cx="1535603" cy="1170593"/>
            </a:xfrm>
            <a:prstGeom prst="rect">
              <a:avLst/>
            </a:prstGeom>
          </p:spPr>
        </p:pic>
      </p:grpSp>
      <p:grpSp>
        <p:nvGrpSpPr>
          <p:cNvPr id="15" name="Group 14"/>
          <p:cNvGrpSpPr/>
          <p:nvPr/>
        </p:nvGrpSpPr>
        <p:grpSpPr>
          <a:xfrm>
            <a:off x="4567539" y="2626202"/>
            <a:ext cx="6196307" cy="1400740"/>
            <a:chOff x="4552457" y="2626202"/>
            <a:chExt cx="6196307" cy="1400740"/>
          </a:xfrm>
        </p:grpSpPr>
        <p:sp>
          <p:nvSpPr>
            <p:cNvPr id="14" name="Rectangle 13"/>
            <p:cNvSpPr/>
            <p:nvPr/>
          </p:nvSpPr>
          <p:spPr>
            <a:xfrm>
              <a:off x="4552457" y="2684140"/>
              <a:ext cx="4371068" cy="1074653"/>
            </a:xfrm>
            <a:prstGeom prst="rect">
              <a:avLst/>
            </a:prstGeom>
            <a:solidFill>
              <a:schemeClr val="bg1"/>
            </a:solidFill>
          </p:spPr>
          <p:txBody>
            <a:bodyPr wrap="square">
              <a:spAutoFit/>
            </a:bodyPr>
            <a:lstStyle/>
            <a:p>
              <a:pPr algn="r"/>
              <a:r>
                <a:rPr lang="en-US" sz="1596" b="1" dirty="0"/>
                <a:t>Discrete-Event Model of Fleet Performance</a:t>
              </a:r>
            </a:p>
            <a:p>
              <a:pPr algn="r"/>
              <a:r>
                <a:rPr lang="en-US" sz="1596" dirty="0"/>
                <a:t>Simulation time reduced </a:t>
              </a:r>
              <a:r>
                <a:rPr lang="en-US" sz="1596" dirty="0">
                  <a:ln w="1905"/>
                  <a:effectLst>
                    <a:innerShdw blurRad="69850" dist="43180" dir="5400000">
                      <a:srgbClr val="000000">
                        <a:alpha val="65000"/>
                      </a:srgbClr>
                    </a:innerShdw>
                  </a:effectLst>
                </a:rPr>
                <a:t>from months to hours</a:t>
              </a:r>
            </a:p>
            <a:p>
              <a:pPr algn="r"/>
              <a:r>
                <a:rPr lang="en-US" sz="1596" dirty="0">
                  <a:ln w="1905"/>
                  <a:effectLst>
                    <a:innerShdw blurRad="69850" dist="43180" dir="5400000">
                      <a:srgbClr val="000000">
                        <a:alpha val="65000"/>
                      </a:srgbClr>
                    </a:innerShdw>
                  </a:effectLst>
                </a:rPr>
                <a:t>20X faster simulation time</a:t>
              </a:r>
            </a:p>
            <a:p>
              <a:pPr algn="r"/>
              <a:r>
                <a:rPr lang="en-US" sz="1596" dirty="0">
                  <a:ln w="1905"/>
                  <a:effectLst>
                    <a:innerShdw blurRad="69850" dist="43180" dir="5400000">
                      <a:srgbClr val="000000">
                        <a:alpha val="65000"/>
                      </a:srgbClr>
                    </a:innerShdw>
                  </a:effectLst>
                </a:rPr>
                <a:t>Linkage with Deep Learning Toolbox </a:t>
              </a:r>
            </a:p>
          </p:txBody>
        </p:sp>
        <p:pic>
          <p:nvPicPr>
            <p:cNvPr id="6" name="Picture 5"/>
            <p:cNvPicPr>
              <a:picLocks noChangeAspect="1"/>
            </p:cNvPicPr>
            <p:nvPr/>
          </p:nvPicPr>
          <p:blipFill>
            <a:blip r:embed="rId7"/>
            <a:stretch>
              <a:fillRect/>
            </a:stretch>
          </p:blipFill>
          <p:spPr>
            <a:xfrm>
              <a:off x="8898919" y="2626202"/>
              <a:ext cx="1849845" cy="1400740"/>
            </a:xfrm>
            <a:prstGeom prst="rect">
              <a:avLst/>
            </a:prstGeom>
          </p:spPr>
        </p:pic>
      </p:grpSp>
    </p:spTree>
    <p:extLst>
      <p:ext uri="{BB962C8B-B14F-4D97-AF65-F5344CB8AC3E}">
        <p14:creationId xmlns:p14="http://schemas.microsoft.com/office/powerpoint/2010/main" val="106088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685800" y="3838525"/>
            <a:ext cx="2169318" cy="1205177"/>
          </a:xfrm>
          <a:prstGeom prst="rect">
            <a:avLst/>
          </a:prstGeom>
          <a:noFill/>
          <a:ln>
            <a:noFill/>
          </a:ln>
          <a:effectLst/>
        </p:spPr>
      </p:sp>
      <p:pic>
        <p:nvPicPr>
          <p:cNvPr id="26" name="Picture 25"/>
          <p:cNvPicPr>
            <a:picLocks noChangeAspect="1"/>
          </p:cNvPicPr>
          <p:nvPr/>
        </p:nvPicPr>
        <p:blipFill>
          <a:blip r:embed="rId4"/>
          <a:stretch>
            <a:fillRect/>
          </a:stretch>
        </p:blipFill>
        <p:spPr>
          <a:xfrm>
            <a:off x="674348" y="3768206"/>
            <a:ext cx="1946449" cy="517902"/>
          </a:xfrm>
          <a:prstGeom prst="rect">
            <a:avLst/>
          </a:prstGeom>
        </p:spPr>
      </p:pic>
      <p:pic>
        <p:nvPicPr>
          <p:cNvPr id="27" name="Picture 26"/>
          <p:cNvPicPr>
            <a:picLocks noChangeAspect="1"/>
          </p:cNvPicPr>
          <p:nvPr/>
        </p:nvPicPr>
        <p:blipFill>
          <a:blip r:embed="rId5"/>
          <a:stretch>
            <a:fillRect/>
          </a:stretch>
        </p:blipFill>
        <p:spPr>
          <a:xfrm>
            <a:off x="866684" y="4306095"/>
            <a:ext cx="1492953" cy="502346"/>
          </a:xfrm>
          <a:prstGeom prst="rect">
            <a:avLst/>
          </a:prstGeom>
        </p:spPr>
      </p:pic>
      <p:sp>
        <p:nvSpPr>
          <p:cNvPr id="28" name="Freeform 27"/>
          <p:cNvSpPr/>
          <p:nvPr/>
        </p:nvSpPr>
        <p:spPr>
          <a:xfrm>
            <a:off x="3399635" y="3132653"/>
            <a:ext cx="1461035"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Calibri" panose="020F0502020204030204"/>
                <a:ea typeface="+mn-ea"/>
                <a:cs typeface="+mn-cs"/>
              </a:rPr>
              <a:t>MATLAB Answers</a:t>
            </a:r>
          </a:p>
        </p:txBody>
      </p:sp>
      <p:sp>
        <p:nvSpPr>
          <p:cNvPr id="31" name="Freeform 30"/>
          <p:cNvSpPr/>
          <p:nvPr/>
        </p:nvSpPr>
        <p:spPr>
          <a:xfrm>
            <a:off x="4646983" y="2133600"/>
            <a:ext cx="1195924"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kumimoji="0" lang="en-US" sz="2400" b="1" i="0" u="none" strike="noStrike" kern="0" cap="none" spc="0" normalizeH="0" baseline="0" noProof="0" dirty="0">
                <a:ln>
                  <a:noFill/>
                </a:ln>
                <a:solidFill>
                  <a:prstClr val="white"/>
                </a:solidFill>
                <a:effectLst/>
                <a:uLnTx/>
                <a:uFillTx/>
                <a:latin typeface="Calibri" panose="020F0502020204030204"/>
                <a:ea typeface="+mn-ea"/>
                <a:cs typeface="+mn-cs"/>
              </a:rPr>
              <a:t>Blogs</a:t>
            </a:r>
          </a:p>
        </p:txBody>
      </p:sp>
      <p:grpSp>
        <p:nvGrpSpPr>
          <p:cNvPr id="34" name="Group 33"/>
          <p:cNvGrpSpPr/>
          <p:nvPr/>
        </p:nvGrpSpPr>
        <p:grpSpPr>
          <a:xfrm>
            <a:off x="2600971" y="2355388"/>
            <a:ext cx="3266429" cy="3739193"/>
            <a:chOff x="4199310" y="666495"/>
            <a:chExt cx="4641397" cy="5418475"/>
          </a:xfrm>
        </p:grpSpPr>
        <p:sp>
          <p:nvSpPr>
            <p:cNvPr id="19" name="Freeform 18"/>
            <p:cNvSpPr/>
            <p:nvPr/>
          </p:nvSpPr>
          <p:spPr>
            <a:xfrm>
              <a:off x="4199310" y="666495"/>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66CC"/>
            </a:solidFill>
            <a:ln>
              <a:noFill/>
            </a:ln>
            <a:effectLst/>
          </p:spPr>
          <p:txBody>
            <a:bodyPr spcFirstLastPara="0" vert="horz" wrap="square" lIns="516160" tIns="556851" rIns="516160" bIns="556851" numCol="1" spcCol="1270" anchor="ctr" anchorCtr="0">
              <a:noAutofit/>
            </a:bodyPr>
            <a:lstStyle/>
            <a:p>
              <a:pPr marL="0" marR="0" lvl="0" indent="0" algn="ctr" defTabSz="2844800" eaLnBrk="1" fontAlgn="auto" latinLnBrk="0" hangingPunct="1">
                <a:lnSpc>
                  <a:spcPct val="90000"/>
                </a:lnSpc>
                <a:spcBef>
                  <a:spcPct val="0"/>
                </a:spcBef>
                <a:spcAft>
                  <a:spcPct val="35000"/>
                </a:spcAft>
                <a:buClrTx/>
                <a:buSzTx/>
                <a:buFontTx/>
                <a:buNone/>
                <a:tabLst/>
                <a:defRPr/>
              </a:pPr>
              <a:r>
                <a:rPr kumimoji="0" lang="en-US" sz="6400" b="0" i="0" u="none" strike="noStrike" kern="0" cap="none" spc="0" normalizeH="0" baseline="0" noProof="0" dirty="0">
                  <a:ln>
                    <a:noFill/>
                  </a:ln>
                  <a:solidFill>
                    <a:prstClr val="white"/>
                  </a:solidFill>
                  <a:effectLst/>
                  <a:uLnTx/>
                  <a:uFillTx/>
                  <a:latin typeface="Calibri" panose="020F0502020204030204"/>
                  <a:ea typeface="+mn-ea"/>
                  <a:cs typeface="+mn-cs"/>
                </a:rPr>
                <a:t> </a:t>
              </a:r>
            </a:p>
          </p:txBody>
        </p:sp>
        <p:sp>
          <p:nvSpPr>
            <p:cNvPr id="20" name="Freeform 19"/>
            <p:cNvSpPr/>
            <p:nvPr/>
          </p:nvSpPr>
          <p:spPr>
            <a:xfrm>
              <a:off x="6086617" y="666495"/>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30A0"/>
            </a:solidFill>
            <a:ln w="12700" cap="flat" cmpd="sng" algn="ctr">
              <a:solidFill>
                <a:sysClr val="window" lastClr="FFFFFF">
                  <a:hueOff val="0"/>
                  <a:satOff val="0"/>
                  <a:lumOff val="0"/>
                  <a:alphaOff val="0"/>
                </a:sysClr>
              </a:solid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1" name="Freeform 20"/>
            <p:cNvSpPr/>
            <p:nvPr/>
          </p:nvSpPr>
          <p:spPr>
            <a:xfrm>
              <a:off x="6960370" y="2371419"/>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FC000">
                <a:lumMod val="75000"/>
              </a:srgbClr>
            </a:solidFill>
            <a:ln w="12700" cap="flat" cmpd="sng" algn="ctr">
              <a:solidFill>
                <a:sysClr val="window" lastClr="FFFFFF">
                  <a:hueOff val="0"/>
                  <a:satOff val="0"/>
                  <a:lumOff val="0"/>
                  <a:alphaOff val="0"/>
                </a:sysClr>
              </a:solidFill>
              <a:prstDash val="solid"/>
              <a:miter lim="800000"/>
            </a:ln>
            <a:effectLst/>
          </p:spPr>
          <p:txBody>
            <a:bodyPr spcFirstLastPara="0" vert="horz" wrap="square" lIns="516160" tIns="556851" rIns="516160" bIns="556851" numCol="1" spcCol="1270" anchor="ctr" anchorCtr="0">
              <a:noAutofit/>
            </a:bodyPr>
            <a:lstStyle/>
            <a:p>
              <a:pPr marL="0" marR="0" lvl="0" indent="0" algn="ctr" defTabSz="2844800" eaLnBrk="1" fontAlgn="auto" latinLnBrk="0" hangingPunct="1">
                <a:lnSpc>
                  <a:spcPct val="90000"/>
                </a:lnSpc>
                <a:spcBef>
                  <a:spcPct val="0"/>
                </a:spcBef>
                <a:spcAft>
                  <a:spcPct val="35000"/>
                </a:spcAft>
                <a:buClrTx/>
                <a:buSzTx/>
                <a:buFontTx/>
                <a:buNone/>
                <a:tabLst/>
                <a:defRPr/>
              </a:pPr>
              <a:r>
                <a:rPr kumimoji="0" lang="en-US" sz="6400" b="0" i="0" u="none" strike="noStrike" kern="0" cap="none" spc="0" normalizeH="0" baseline="0" noProof="0" dirty="0">
                  <a:ln>
                    <a:noFill/>
                  </a:ln>
                  <a:solidFill>
                    <a:prstClr val="white"/>
                  </a:solidFill>
                  <a:effectLst/>
                  <a:uLnTx/>
                  <a:uFillTx/>
                  <a:latin typeface="Calibri" panose="020F0502020204030204"/>
                  <a:ea typeface="+mn-ea"/>
                  <a:cs typeface="+mn-cs"/>
                </a:rPr>
                <a:t> </a:t>
              </a:r>
            </a:p>
          </p:txBody>
        </p:sp>
        <p:sp>
          <p:nvSpPr>
            <p:cNvPr id="23" name="Freeform 22"/>
            <p:cNvSpPr/>
            <p:nvPr/>
          </p:nvSpPr>
          <p:spPr>
            <a:xfrm>
              <a:off x="5073063" y="2371419"/>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ED7D31"/>
            </a:solidFill>
            <a:ln w="12700" cap="flat" cmpd="sng" algn="ctr">
              <a:solidFill>
                <a:sysClr val="window" lastClr="FFFFFF">
                  <a:hueOff val="0"/>
                  <a:satOff val="0"/>
                  <a:lumOff val="0"/>
                  <a:alphaOff val="0"/>
                </a:sysClr>
              </a:solid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US" sz="36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sp>
          <p:nvSpPr>
            <p:cNvPr id="24" name="Freeform 23"/>
            <p:cNvSpPr/>
            <p:nvPr/>
          </p:nvSpPr>
          <p:spPr>
            <a:xfrm>
              <a:off x="6086617" y="4076342"/>
              <a:ext cx="1747506" cy="200862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5B9BD5">
                <a:hueOff val="0"/>
                <a:satOff val="0"/>
                <a:lumOff val="0"/>
                <a:alphaOff val="0"/>
              </a:srgbClr>
            </a:solidFill>
            <a:ln w="12700" cap="flat" cmpd="sng" algn="ctr">
              <a:solidFill>
                <a:sysClr val="window" lastClr="FFFFFF">
                  <a:hueOff val="0"/>
                  <a:satOff val="0"/>
                  <a:lumOff val="0"/>
                  <a:alphaOff val="0"/>
                </a:sysClr>
              </a:solidFill>
              <a:prstDash val="solid"/>
              <a:miter lim="800000"/>
            </a:ln>
            <a:effectLst/>
          </p:spPr>
          <p:txBody>
            <a:bodyPr spcFirstLastPara="0" vert="horz" wrap="square" lIns="516160" tIns="556851" rIns="516160" bIns="556851" numCol="1" spcCol="1270" anchor="ctr" anchorCtr="0">
              <a:noAutofit/>
            </a:bodyPr>
            <a:lstStyle/>
            <a:p>
              <a:pPr marL="0" marR="0" lvl="0" indent="0" algn="ctr" defTabSz="2844800" eaLnBrk="1" fontAlgn="auto" latinLnBrk="0" hangingPunct="1">
                <a:lnSpc>
                  <a:spcPct val="90000"/>
                </a:lnSpc>
                <a:spcBef>
                  <a:spcPct val="0"/>
                </a:spcBef>
                <a:spcAft>
                  <a:spcPct val="35000"/>
                </a:spcAft>
                <a:buClrTx/>
                <a:buSzTx/>
                <a:buFontTx/>
                <a:buNone/>
                <a:tabLst/>
                <a:defRPr/>
              </a:pPr>
              <a:r>
                <a:rPr kumimoji="0" lang="en-US" sz="6400" b="0" i="0" u="none" strike="noStrike" kern="0" cap="none" spc="0" normalizeH="0" baseline="0" noProof="0" dirty="0">
                  <a:ln>
                    <a:noFill/>
                  </a:ln>
                  <a:solidFill>
                    <a:prstClr val="white"/>
                  </a:solidFill>
                  <a:effectLst/>
                  <a:uLnTx/>
                  <a:uFillTx/>
                  <a:latin typeface="Calibri" panose="020F0502020204030204"/>
                  <a:ea typeface="+mn-ea"/>
                  <a:cs typeface="+mn-cs"/>
                </a:rPr>
                <a:t> </a:t>
              </a:r>
            </a:p>
          </p:txBody>
        </p:sp>
        <p:sp>
          <p:nvSpPr>
            <p:cNvPr id="25" name="Freeform 24"/>
            <p:cNvSpPr/>
            <p:nvPr/>
          </p:nvSpPr>
          <p:spPr>
            <a:xfrm>
              <a:off x="4199310" y="4076343"/>
              <a:ext cx="1747506" cy="2008627"/>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AD47">
                <a:lumMod val="75000"/>
              </a:srgbClr>
            </a:solidFill>
            <a:ln w="12700" cap="flat" cmpd="sng" algn="ctr">
              <a:solidFill>
                <a:sysClr val="window" lastClr="FFFFFF">
                  <a:hueOff val="0"/>
                  <a:satOff val="0"/>
                  <a:lumOff val="0"/>
                  <a:alphaOff val="0"/>
                </a:sysClr>
              </a:solidFill>
              <a:prstDash val="solid"/>
              <a:miter lim="800000"/>
            </a:ln>
            <a:effectLst/>
          </p:spPr>
          <p:txBody>
            <a:bodyPr spcFirstLastPara="0" vert="horz" wrap="square" lIns="272320" tIns="313011" rIns="272320" bIns="313011" numCol="1" spcCol="1270" anchor="ctr" anchorCtr="0">
              <a:noAutofit/>
            </a:bodyPr>
            <a:lstStyle/>
            <a:p>
              <a:pPr marL="0" marR="0" lvl="0" indent="0" algn="ctr" defTabSz="1600200" eaLnBrk="1" fontAlgn="auto" latinLnBrk="0" hangingPunct="1">
                <a:lnSpc>
                  <a:spcPct val="90000"/>
                </a:lnSpc>
                <a:spcBef>
                  <a:spcPct val="0"/>
                </a:spcBef>
                <a:spcAft>
                  <a:spcPct val="35000"/>
                </a:spcAft>
                <a:buClrTx/>
                <a:buSzTx/>
                <a:buFontTx/>
                <a:buNone/>
                <a:tabLst/>
                <a:defRPr/>
              </a:pPr>
              <a:endParaRPr kumimoji="0" lang="en-US" sz="36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9" name="Freeform 28"/>
            <p:cNvSpPr/>
            <p:nvPr/>
          </p:nvSpPr>
          <p:spPr>
            <a:xfrm>
              <a:off x="4463095" y="4520637"/>
              <a:ext cx="1195923"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kumimoji="0" lang="en-US" b="1" i="0" u="none" strike="noStrike" kern="0" cap="none" spc="0" normalizeH="0" baseline="0" noProof="0" dirty="0">
                  <a:ln>
                    <a:noFill/>
                  </a:ln>
                  <a:solidFill>
                    <a:prstClr val="white"/>
                  </a:solidFill>
                  <a:effectLst/>
                  <a:uLnTx/>
                  <a:uFillTx/>
                  <a:latin typeface="Calibri" panose="020F0502020204030204"/>
                  <a:ea typeface="+mn-ea"/>
                  <a:cs typeface="+mn-cs"/>
                </a:rPr>
                <a:t>Cody</a:t>
              </a:r>
            </a:p>
          </p:txBody>
        </p:sp>
        <p:sp>
          <p:nvSpPr>
            <p:cNvPr id="30" name="Freeform 29"/>
            <p:cNvSpPr/>
            <p:nvPr/>
          </p:nvSpPr>
          <p:spPr>
            <a:xfrm>
              <a:off x="5173328" y="2648824"/>
              <a:ext cx="1656491" cy="1235534"/>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kumimoji="0" lang="en-US" b="1" i="0" u="none" strike="noStrike" kern="0" cap="none" spc="0" normalizeH="0" baseline="0" noProof="0" dirty="0">
                  <a:ln>
                    <a:noFill/>
                  </a:ln>
                  <a:solidFill>
                    <a:prstClr val="white"/>
                  </a:solidFill>
                  <a:effectLst/>
                  <a:uLnTx/>
                  <a:uFillTx/>
                  <a:latin typeface="Calibri" panose="020F0502020204030204"/>
                  <a:ea typeface="+mn-ea"/>
                  <a:cs typeface="+mn-cs"/>
                </a:rPr>
                <a:t>File Exchange</a:t>
              </a:r>
            </a:p>
          </p:txBody>
        </p:sp>
        <p:sp>
          <p:nvSpPr>
            <p:cNvPr id="33" name="Freeform 32"/>
            <p:cNvSpPr/>
            <p:nvPr/>
          </p:nvSpPr>
          <p:spPr>
            <a:xfrm>
              <a:off x="6289737" y="4460310"/>
              <a:ext cx="1684765" cy="1205177"/>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lang="en-US" b="1" kern="0" dirty="0">
                  <a:solidFill>
                    <a:prstClr val="white"/>
                  </a:solidFill>
                  <a:latin typeface="Calibri" panose="020F0502020204030204"/>
                </a:rPr>
                <a:t> and more…</a:t>
              </a:r>
              <a:endParaRPr kumimoji="0" lang="en-US" b="1" i="0" u="none" strike="noStrike" kern="0" cap="none" spc="0" normalizeH="0" baseline="0" noProof="0" dirty="0">
                <a:ln>
                  <a:noFill/>
                </a:ln>
                <a:solidFill>
                  <a:prstClr val="white"/>
                </a:solidFill>
                <a:effectLst/>
                <a:uLnTx/>
                <a:uFillTx/>
                <a:latin typeface="Calibri" panose="020F0502020204030204"/>
              </a:endParaRPr>
            </a:p>
          </p:txBody>
        </p:sp>
        <p:sp>
          <p:nvSpPr>
            <p:cNvPr id="35" name="Freeform 34"/>
            <p:cNvSpPr/>
            <p:nvPr/>
          </p:nvSpPr>
          <p:spPr>
            <a:xfrm>
              <a:off x="4299576" y="1066534"/>
              <a:ext cx="1656491" cy="1235534"/>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kumimoji="0" lang="en-US" b="1" i="0" u="none" strike="noStrike" kern="0" cap="none" spc="0" normalizeH="0" baseline="0" noProof="0" dirty="0">
                  <a:ln>
                    <a:noFill/>
                  </a:ln>
                  <a:solidFill>
                    <a:prstClr val="white"/>
                  </a:solidFill>
                  <a:effectLst/>
                  <a:uLnTx/>
                  <a:uFillTx/>
                  <a:latin typeface="Calibri" panose="020F0502020204030204"/>
                  <a:ea typeface="+mn-ea"/>
                  <a:cs typeface="+mn-cs"/>
                </a:rPr>
                <a:t>Answers</a:t>
              </a:r>
            </a:p>
          </p:txBody>
        </p:sp>
        <p:sp>
          <p:nvSpPr>
            <p:cNvPr id="36" name="Freeform 35"/>
            <p:cNvSpPr/>
            <p:nvPr/>
          </p:nvSpPr>
          <p:spPr>
            <a:xfrm>
              <a:off x="6442629" y="1079073"/>
              <a:ext cx="1278081" cy="1235534"/>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kumimoji="0" lang="en-US" b="1" i="0" u="none" strike="noStrike" kern="0" cap="none" spc="0" normalizeH="0" baseline="0" noProof="0" dirty="0">
                  <a:ln>
                    <a:noFill/>
                  </a:ln>
                  <a:solidFill>
                    <a:prstClr val="white"/>
                  </a:solidFill>
                  <a:effectLst/>
                  <a:uLnTx/>
                  <a:uFillTx/>
                  <a:latin typeface="Calibri" panose="020F0502020204030204"/>
                  <a:ea typeface="+mn-ea"/>
                  <a:cs typeface="+mn-cs"/>
                </a:rPr>
                <a:t>Blogs</a:t>
              </a:r>
            </a:p>
          </p:txBody>
        </p:sp>
        <p:sp>
          <p:nvSpPr>
            <p:cNvPr id="37" name="Freeform 36"/>
            <p:cNvSpPr/>
            <p:nvPr/>
          </p:nvSpPr>
          <p:spPr>
            <a:xfrm>
              <a:off x="6898924" y="2684395"/>
              <a:ext cx="1941783" cy="1235534"/>
            </a:xfrm>
            <a:custGeom>
              <a:avLst/>
              <a:gdLst>
                <a:gd name="connsiteX0" fmla="*/ 0 w 2241629"/>
                <a:gd name="connsiteY0" fmla="*/ 0 h 1205177"/>
                <a:gd name="connsiteX1" fmla="*/ 2241629 w 2241629"/>
                <a:gd name="connsiteY1" fmla="*/ 0 h 1205177"/>
                <a:gd name="connsiteX2" fmla="*/ 2241629 w 2241629"/>
                <a:gd name="connsiteY2" fmla="*/ 1205177 h 1205177"/>
                <a:gd name="connsiteX3" fmla="*/ 0 w 2241629"/>
                <a:gd name="connsiteY3" fmla="*/ 1205177 h 1205177"/>
                <a:gd name="connsiteX4" fmla="*/ 0 w 2241629"/>
                <a:gd name="connsiteY4" fmla="*/ 0 h 12051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1629" h="1205177">
                  <a:moveTo>
                    <a:pt x="0" y="0"/>
                  </a:moveTo>
                  <a:lnTo>
                    <a:pt x="2241629" y="0"/>
                  </a:lnTo>
                  <a:lnTo>
                    <a:pt x="2241629" y="1205177"/>
                  </a:lnTo>
                  <a:lnTo>
                    <a:pt x="0" y="1205177"/>
                  </a:lnTo>
                  <a:lnTo>
                    <a:pt x="0" y="0"/>
                  </a:lnTo>
                  <a:close/>
                </a:path>
              </a:pathLst>
            </a:custGeom>
            <a:noFill/>
            <a:ln>
              <a:noFill/>
            </a:ln>
            <a:effectLst/>
          </p:spPr>
          <p:txBody>
            <a:bodyPr spcFirstLastPara="0" vert="horz" wrap="square" lIns="125730" tIns="125730" rIns="125730" bIns="125730" numCol="1" spcCol="1270" anchor="ctr" anchorCtr="0">
              <a:noAutofit/>
            </a:bodyPr>
            <a:lstStyle/>
            <a:p>
              <a:pPr marL="0" marR="0" lvl="0" indent="0" defTabSz="1466850" eaLnBrk="1" fontAlgn="auto" latinLnBrk="0" hangingPunct="1">
                <a:lnSpc>
                  <a:spcPct val="90000"/>
                </a:lnSpc>
                <a:spcBef>
                  <a:spcPct val="0"/>
                </a:spcBef>
                <a:spcAft>
                  <a:spcPct val="35000"/>
                </a:spcAft>
                <a:buClrTx/>
                <a:buSzTx/>
                <a:buFontTx/>
                <a:buNone/>
                <a:tabLst/>
                <a:defRPr/>
              </a:pPr>
              <a:r>
                <a:rPr kumimoji="0" lang="en-US" b="1" i="0" u="none" strike="noStrike" kern="0" cap="none" spc="0" normalizeH="0" baseline="0" noProof="0" dirty="0">
                  <a:ln>
                    <a:noFill/>
                  </a:ln>
                  <a:solidFill>
                    <a:prstClr val="white"/>
                  </a:solidFill>
                  <a:effectLst/>
                  <a:uLnTx/>
                  <a:uFillTx/>
                  <a:latin typeface="Calibri" panose="020F0502020204030204"/>
                  <a:ea typeface="+mn-ea"/>
                  <a:cs typeface="+mn-cs"/>
                </a:rPr>
                <a:t>ThingSpeak</a:t>
              </a:r>
            </a:p>
          </p:txBody>
        </p:sp>
      </p:grpSp>
      <p:sp>
        <p:nvSpPr>
          <p:cNvPr id="38" name="Rectangle 37"/>
          <p:cNvSpPr/>
          <p:nvPr/>
        </p:nvSpPr>
        <p:spPr>
          <a:xfrm>
            <a:off x="533400" y="1238484"/>
            <a:ext cx="11263804" cy="646331"/>
          </a:xfrm>
          <a:prstGeom prst="rect">
            <a:avLst/>
          </a:prstGeom>
        </p:spPr>
        <p:txBody>
          <a:bodyPr wrap="square">
            <a:spAutoFit/>
          </a:bodyPr>
          <a:lstStyle/>
          <a:p>
            <a:r>
              <a:rPr lang="en-US" dirty="0">
                <a:solidFill>
                  <a:schemeClr val="tx2"/>
                </a:solidFill>
                <a:latin typeface="Arial" pitchFamily="34" charset="0"/>
                <a:cs typeface="Arial" pitchFamily="34" charset="0"/>
              </a:rPr>
              <a:t>Every month, over </a:t>
            </a:r>
            <a:r>
              <a:rPr lang="en-US" b="1" dirty="0">
                <a:solidFill>
                  <a:schemeClr val="tx2"/>
                </a:solidFill>
                <a:latin typeface="Arial" pitchFamily="34" charset="0"/>
                <a:cs typeface="Arial" pitchFamily="34" charset="0"/>
              </a:rPr>
              <a:t>2 million </a:t>
            </a:r>
            <a:r>
              <a:rPr lang="en-US" dirty="0">
                <a:solidFill>
                  <a:schemeClr val="tx2"/>
                </a:solidFill>
                <a:latin typeface="Arial" pitchFamily="34" charset="0"/>
                <a:cs typeface="Arial" pitchFamily="34" charset="0"/>
              </a:rPr>
              <a:t>MATLAB &amp; Simulink users visit MATLAB Central to get questions answered, download code and improve programming skills. </a:t>
            </a:r>
            <a:endParaRPr lang="en-US" dirty="0">
              <a:solidFill>
                <a:schemeClr val="tx2"/>
              </a:solidFill>
            </a:endParaRPr>
          </a:p>
        </p:txBody>
      </p:sp>
      <p:sp>
        <p:nvSpPr>
          <p:cNvPr id="39" name="Title 1"/>
          <p:cNvSpPr>
            <a:spLocks noGrp="1"/>
          </p:cNvSpPr>
          <p:nvPr>
            <p:ph type="title"/>
          </p:nvPr>
        </p:nvSpPr>
        <p:spPr/>
        <p:txBody>
          <a:bodyPr/>
          <a:lstStyle/>
          <a:p>
            <a:r>
              <a:rPr lang="en-US"/>
              <a:t>MATLAB Central Community</a:t>
            </a:r>
            <a:endParaRPr lang="en-US" dirty="0"/>
          </a:p>
        </p:txBody>
      </p:sp>
      <p:sp>
        <p:nvSpPr>
          <p:cNvPr id="42" name="TextBox 41"/>
          <p:cNvSpPr txBox="1"/>
          <p:nvPr/>
        </p:nvSpPr>
        <p:spPr>
          <a:xfrm>
            <a:off x="6248400" y="2771567"/>
            <a:ext cx="5075517" cy="584775"/>
          </a:xfrm>
          <a:prstGeom prst="rect">
            <a:avLst/>
          </a:prstGeom>
          <a:noFill/>
        </p:spPr>
        <p:txBody>
          <a:bodyPr wrap="square" rtlCol="0">
            <a:spAutoFit/>
          </a:bodyPr>
          <a:lstStyle/>
          <a:p>
            <a:r>
              <a:rPr lang="en-US" sz="1600" b="1" dirty="0">
                <a:latin typeface="Arial" pitchFamily="34" charset="0"/>
                <a:cs typeface="Arial" pitchFamily="34" charset="0"/>
                <a:hlinkClick r:id="rId6"/>
              </a:rPr>
              <a:t>MATLAB Answers</a:t>
            </a:r>
            <a:r>
              <a:rPr lang="en-US" sz="1600" dirty="0">
                <a:latin typeface="Arial" pitchFamily="34" charset="0"/>
                <a:cs typeface="Arial" pitchFamily="34" charset="0"/>
              </a:rPr>
              <a:t>: Q&amp;A forum; most questions get answered in only </a:t>
            </a:r>
            <a:r>
              <a:rPr lang="en-US" sz="1600" b="1" dirty="0">
                <a:solidFill>
                  <a:schemeClr val="tx2"/>
                </a:solidFill>
                <a:latin typeface="Arial" pitchFamily="34" charset="0"/>
                <a:cs typeface="Arial" pitchFamily="34" charset="0"/>
              </a:rPr>
              <a:t>60</a:t>
            </a:r>
            <a:r>
              <a:rPr lang="en-US" sz="1600" dirty="0">
                <a:latin typeface="Arial" pitchFamily="34" charset="0"/>
                <a:cs typeface="Arial" pitchFamily="34" charset="0"/>
              </a:rPr>
              <a:t> </a:t>
            </a:r>
            <a:r>
              <a:rPr lang="en-US" sz="1600" b="1" dirty="0">
                <a:solidFill>
                  <a:schemeClr val="tx2"/>
                </a:solidFill>
                <a:latin typeface="Arial" pitchFamily="34" charset="0"/>
                <a:cs typeface="Arial" pitchFamily="34" charset="0"/>
              </a:rPr>
              <a:t>minutes</a:t>
            </a:r>
          </a:p>
        </p:txBody>
      </p:sp>
      <p:sp>
        <p:nvSpPr>
          <p:cNvPr id="43" name="TextBox 42"/>
          <p:cNvSpPr txBox="1"/>
          <p:nvPr/>
        </p:nvSpPr>
        <p:spPr>
          <a:xfrm>
            <a:off x="6266383" y="3482350"/>
            <a:ext cx="5432024" cy="830997"/>
          </a:xfrm>
          <a:prstGeom prst="rect">
            <a:avLst/>
          </a:prstGeom>
          <a:noFill/>
        </p:spPr>
        <p:txBody>
          <a:bodyPr wrap="square" rtlCol="0">
            <a:spAutoFit/>
          </a:bodyPr>
          <a:lstStyle/>
          <a:p>
            <a:r>
              <a:rPr lang="en-US" sz="1600" b="1" dirty="0">
                <a:latin typeface="Arial" pitchFamily="34" charset="0"/>
                <a:cs typeface="Arial" pitchFamily="34" charset="0"/>
                <a:hlinkClick r:id="rId7"/>
              </a:rPr>
              <a:t>File Exchange</a:t>
            </a:r>
            <a:r>
              <a:rPr lang="en-US" sz="1600" dirty="0">
                <a:latin typeface="Arial" pitchFamily="34" charset="0"/>
                <a:cs typeface="Arial" pitchFamily="34" charset="0"/>
              </a:rPr>
              <a:t>: Download code from a huge repository of free code including </a:t>
            </a:r>
            <a:r>
              <a:rPr lang="en-US" sz="1600" b="1" dirty="0">
                <a:solidFill>
                  <a:schemeClr val="tx2"/>
                </a:solidFill>
                <a:latin typeface="Arial" pitchFamily="34" charset="0"/>
                <a:cs typeface="Arial" pitchFamily="34" charset="0"/>
              </a:rPr>
              <a:t>tens of thousands </a:t>
            </a:r>
            <a:r>
              <a:rPr lang="en-US" sz="1600" dirty="0">
                <a:latin typeface="Arial" pitchFamily="34" charset="0"/>
                <a:cs typeface="Arial" pitchFamily="34" charset="0"/>
              </a:rPr>
              <a:t>of open source community files</a:t>
            </a:r>
          </a:p>
        </p:txBody>
      </p:sp>
      <p:sp>
        <p:nvSpPr>
          <p:cNvPr id="44" name="TextBox 43"/>
          <p:cNvSpPr txBox="1"/>
          <p:nvPr/>
        </p:nvSpPr>
        <p:spPr>
          <a:xfrm>
            <a:off x="6271953" y="4318829"/>
            <a:ext cx="5075517" cy="338554"/>
          </a:xfrm>
          <a:prstGeom prst="rect">
            <a:avLst/>
          </a:prstGeom>
          <a:noFill/>
        </p:spPr>
        <p:txBody>
          <a:bodyPr wrap="square" rtlCol="0">
            <a:spAutoFit/>
          </a:bodyPr>
          <a:lstStyle/>
          <a:p>
            <a:r>
              <a:rPr lang="en-US" sz="1600" b="1" dirty="0">
                <a:latin typeface="Arial" pitchFamily="34" charset="0"/>
                <a:cs typeface="Arial" pitchFamily="34" charset="0"/>
                <a:hlinkClick r:id="rId8"/>
              </a:rPr>
              <a:t>Cody</a:t>
            </a:r>
            <a:r>
              <a:rPr lang="en-US" sz="1600" dirty="0">
                <a:latin typeface="Arial" pitchFamily="34" charset="0"/>
                <a:cs typeface="Arial" pitchFamily="34" charset="0"/>
              </a:rPr>
              <a:t>: Sharpen programming skills while having fun</a:t>
            </a:r>
            <a:endParaRPr lang="en-US" sz="1600" dirty="0">
              <a:solidFill>
                <a:schemeClr val="tx2"/>
              </a:solidFill>
              <a:latin typeface="Arial" pitchFamily="34" charset="0"/>
              <a:cs typeface="Arial" pitchFamily="34" charset="0"/>
            </a:endParaRPr>
          </a:p>
        </p:txBody>
      </p:sp>
      <p:sp>
        <p:nvSpPr>
          <p:cNvPr id="45" name="TextBox 44"/>
          <p:cNvSpPr txBox="1"/>
          <p:nvPr/>
        </p:nvSpPr>
        <p:spPr>
          <a:xfrm>
            <a:off x="6266383" y="4775046"/>
            <a:ext cx="5075517" cy="584775"/>
          </a:xfrm>
          <a:prstGeom prst="rect">
            <a:avLst/>
          </a:prstGeom>
          <a:noFill/>
        </p:spPr>
        <p:txBody>
          <a:bodyPr wrap="square" rtlCol="0">
            <a:spAutoFit/>
          </a:bodyPr>
          <a:lstStyle/>
          <a:p>
            <a:r>
              <a:rPr lang="en-US" sz="1600" b="1" dirty="0">
                <a:latin typeface="Arial" pitchFamily="34" charset="0"/>
                <a:cs typeface="Arial" pitchFamily="34" charset="0"/>
                <a:hlinkClick r:id="rId9"/>
              </a:rPr>
              <a:t>Blogs</a:t>
            </a:r>
            <a:r>
              <a:rPr lang="en-US" sz="1600" dirty="0">
                <a:latin typeface="Arial" pitchFamily="34" charset="0"/>
                <a:cs typeface="Arial" pitchFamily="34" charset="0"/>
              </a:rPr>
              <a:t>: Get the inside view from Engineers who build and support MATLAB &amp; Simulink</a:t>
            </a:r>
            <a:endParaRPr lang="en-US" sz="1600" dirty="0">
              <a:solidFill>
                <a:schemeClr val="tx2"/>
              </a:solidFill>
              <a:latin typeface="Arial" pitchFamily="34" charset="0"/>
              <a:cs typeface="Arial" pitchFamily="34" charset="0"/>
            </a:endParaRPr>
          </a:p>
        </p:txBody>
      </p:sp>
      <p:sp>
        <p:nvSpPr>
          <p:cNvPr id="46" name="TextBox 45"/>
          <p:cNvSpPr txBox="1"/>
          <p:nvPr/>
        </p:nvSpPr>
        <p:spPr>
          <a:xfrm>
            <a:off x="6278283" y="5410386"/>
            <a:ext cx="5075517" cy="338554"/>
          </a:xfrm>
          <a:prstGeom prst="rect">
            <a:avLst/>
          </a:prstGeom>
          <a:noFill/>
        </p:spPr>
        <p:txBody>
          <a:bodyPr wrap="square" rtlCol="0">
            <a:spAutoFit/>
          </a:bodyPr>
          <a:lstStyle/>
          <a:p>
            <a:r>
              <a:rPr lang="en-US" sz="1600" b="1" dirty="0">
                <a:latin typeface="Arial" pitchFamily="34" charset="0"/>
                <a:cs typeface="Arial" pitchFamily="34" charset="0"/>
                <a:hlinkClick r:id="rId10"/>
              </a:rPr>
              <a:t>ThingSpeak</a:t>
            </a:r>
            <a:r>
              <a:rPr lang="en-US" sz="1600" dirty="0">
                <a:latin typeface="Arial" pitchFamily="34" charset="0"/>
                <a:cs typeface="Arial" pitchFamily="34" charset="0"/>
              </a:rPr>
              <a:t>:</a:t>
            </a:r>
            <a:r>
              <a:rPr lang="en-US" sz="1600" b="1" dirty="0">
                <a:latin typeface="Arial" pitchFamily="34" charset="0"/>
                <a:cs typeface="Arial" pitchFamily="34" charset="0"/>
              </a:rPr>
              <a:t> </a:t>
            </a:r>
            <a:r>
              <a:rPr lang="en-US" sz="1600" dirty="0">
                <a:latin typeface="Arial" pitchFamily="34" charset="0"/>
                <a:cs typeface="Arial" pitchFamily="34" charset="0"/>
              </a:rPr>
              <a:t>Explore </a:t>
            </a:r>
            <a:r>
              <a:rPr lang="en-US" sz="1600" dirty="0" err="1">
                <a:latin typeface="Arial" pitchFamily="34" charset="0"/>
                <a:cs typeface="Arial" pitchFamily="34" charset="0"/>
              </a:rPr>
              <a:t>IoT</a:t>
            </a:r>
            <a:r>
              <a:rPr lang="en-US" sz="1600" dirty="0">
                <a:latin typeface="Arial" pitchFamily="34" charset="0"/>
                <a:cs typeface="Arial" pitchFamily="34" charset="0"/>
              </a:rPr>
              <a:t> Data</a:t>
            </a:r>
            <a:endParaRPr lang="en-US" sz="1600" dirty="0">
              <a:solidFill>
                <a:schemeClr val="tx2"/>
              </a:solidFill>
              <a:latin typeface="Arial" pitchFamily="34" charset="0"/>
              <a:cs typeface="Arial" pitchFamily="34" charset="0"/>
            </a:endParaRPr>
          </a:p>
        </p:txBody>
      </p:sp>
      <p:sp>
        <p:nvSpPr>
          <p:cNvPr id="47" name="TextBox 46"/>
          <p:cNvSpPr txBox="1"/>
          <p:nvPr/>
        </p:nvSpPr>
        <p:spPr>
          <a:xfrm>
            <a:off x="7503324" y="6138446"/>
            <a:ext cx="3329967" cy="338554"/>
          </a:xfrm>
          <a:prstGeom prst="rect">
            <a:avLst/>
          </a:prstGeom>
          <a:noFill/>
        </p:spPr>
        <p:txBody>
          <a:bodyPr wrap="square" rtlCol="0">
            <a:spAutoFit/>
          </a:bodyPr>
          <a:lstStyle/>
          <a:p>
            <a:r>
              <a:rPr lang="en-US" sz="1600" dirty="0">
                <a:latin typeface="Arial" pitchFamily="34" charset="0"/>
                <a:cs typeface="Arial" pitchFamily="34" charset="0"/>
              </a:rPr>
              <a:t>And more for you to explore…</a:t>
            </a:r>
          </a:p>
        </p:txBody>
      </p:sp>
      <p:sp>
        <p:nvSpPr>
          <p:cNvPr id="49" name="TextBox 48"/>
          <p:cNvSpPr txBox="1"/>
          <p:nvPr/>
        </p:nvSpPr>
        <p:spPr>
          <a:xfrm>
            <a:off x="491924" y="4976066"/>
            <a:ext cx="836170" cy="276999"/>
          </a:xfrm>
          <a:prstGeom prst="rect">
            <a:avLst/>
          </a:prstGeom>
          <a:noFill/>
        </p:spPr>
        <p:txBody>
          <a:bodyPr wrap="square" rtlCol="0">
            <a:spAutoFit/>
          </a:bodyPr>
          <a:lstStyle/>
          <a:p>
            <a:r>
              <a:rPr lang="en-US" sz="1200" dirty="0">
                <a:latin typeface="Arial" pitchFamily="34" charset="0"/>
                <a:cs typeface="Arial" pitchFamily="34" charset="0"/>
              </a:rPr>
              <a:t>Learn</a:t>
            </a:r>
          </a:p>
        </p:txBody>
      </p:sp>
      <p:sp>
        <p:nvSpPr>
          <p:cNvPr id="53" name="TextBox 52"/>
          <p:cNvSpPr txBox="1"/>
          <p:nvPr/>
        </p:nvSpPr>
        <p:spPr>
          <a:xfrm>
            <a:off x="1819400" y="4980520"/>
            <a:ext cx="792309" cy="276999"/>
          </a:xfrm>
          <a:prstGeom prst="rect">
            <a:avLst/>
          </a:prstGeom>
          <a:noFill/>
        </p:spPr>
        <p:txBody>
          <a:bodyPr wrap="square" rtlCol="0">
            <a:spAutoFit/>
          </a:bodyPr>
          <a:lstStyle/>
          <a:p>
            <a:r>
              <a:rPr lang="en-US" sz="1200" dirty="0">
                <a:latin typeface="Arial" pitchFamily="34" charset="0"/>
                <a:cs typeface="Arial" pitchFamily="34" charset="0"/>
              </a:rPr>
              <a:t>Connect</a:t>
            </a:r>
          </a:p>
        </p:txBody>
      </p:sp>
      <p:sp>
        <p:nvSpPr>
          <p:cNvPr id="54" name="TextBox 53"/>
          <p:cNvSpPr txBox="1"/>
          <p:nvPr/>
        </p:nvSpPr>
        <p:spPr>
          <a:xfrm>
            <a:off x="981884" y="4976066"/>
            <a:ext cx="1090170" cy="276999"/>
          </a:xfrm>
          <a:prstGeom prst="rect">
            <a:avLst/>
          </a:prstGeom>
          <a:noFill/>
        </p:spPr>
        <p:txBody>
          <a:bodyPr wrap="square" rtlCol="0">
            <a:spAutoFit/>
          </a:bodyPr>
          <a:lstStyle/>
          <a:p>
            <a:r>
              <a:rPr lang="en-US" sz="1200" dirty="0">
                <a:latin typeface="Arial" pitchFamily="34" charset="0"/>
                <a:cs typeface="Arial" pitchFamily="34" charset="0"/>
              </a:rPr>
              <a:t>Contribute</a:t>
            </a:r>
          </a:p>
        </p:txBody>
      </p:sp>
      <p:cxnSp>
        <p:nvCxnSpPr>
          <p:cNvPr id="59" name="Straight Connector 58"/>
          <p:cNvCxnSpPr/>
          <p:nvPr/>
        </p:nvCxnSpPr>
        <p:spPr>
          <a:xfrm>
            <a:off x="1023294" y="4976066"/>
            <a:ext cx="0" cy="261611"/>
          </a:xfrm>
          <a:prstGeom prst="line">
            <a:avLst/>
          </a:prstGeom>
          <a:ln w="952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1831507" y="4980520"/>
            <a:ext cx="0" cy="261611"/>
          </a:xfrm>
          <a:prstGeom prst="line">
            <a:avLst/>
          </a:prstGeom>
          <a:ln w="9525">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008331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4"/>
          <a:stretch>
            <a:fillRect/>
          </a:stretch>
        </p:blipFill>
        <p:spPr>
          <a:xfrm>
            <a:off x="609602" y="1295400"/>
            <a:ext cx="1514286" cy="895238"/>
          </a:xfrm>
          <a:prstGeom prst="rect">
            <a:avLst/>
          </a:prstGeom>
          <a:ln>
            <a:noFill/>
          </a:ln>
          <a:effectLst>
            <a:outerShdw blurRad="292100" dist="139700" dir="2700000" algn="tl" rotWithShape="0">
              <a:srgbClr val="333333">
                <a:alpha val="65000"/>
              </a:srgbClr>
            </a:outerShdw>
          </a:effectLst>
        </p:spPr>
      </p:pic>
      <p:pic>
        <p:nvPicPr>
          <p:cNvPr id="10" name="Picture 9"/>
          <p:cNvPicPr>
            <a:picLocks noChangeAspect="1"/>
          </p:cNvPicPr>
          <p:nvPr/>
        </p:nvPicPr>
        <p:blipFill>
          <a:blip r:embed="rId5"/>
          <a:stretch>
            <a:fillRect/>
          </a:stretch>
        </p:blipFill>
        <p:spPr>
          <a:xfrm>
            <a:off x="609602" y="1295400"/>
            <a:ext cx="1590476" cy="2038095"/>
          </a:xfrm>
          <a:prstGeom prst="rect">
            <a:avLst/>
          </a:prstGeom>
          <a:ln>
            <a:no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a:t>Get Help</a:t>
            </a:r>
          </a:p>
        </p:txBody>
      </p:sp>
      <p:sp>
        <p:nvSpPr>
          <p:cNvPr id="11" name="Rounded Rectangle 10"/>
          <p:cNvSpPr/>
          <p:nvPr/>
        </p:nvSpPr>
        <p:spPr>
          <a:xfrm>
            <a:off x="660400" y="2667000"/>
            <a:ext cx="1543050" cy="317500"/>
          </a:xfrm>
          <a:prstGeom prst="roundRect">
            <a:avLst>
              <a:gd name="adj" fmla="val 12667"/>
            </a:avLst>
          </a:prstGeom>
          <a:noFill/>
          <a:ln>
            <a:solidFill>
              <a:srgbClr val="993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pic>
        <p:nvPicPr>
          <p:cNvPr id="12" name="Picture 11"/>
          <p:cNvPicPr>
            <a:picLocks noChangeAspect="1"/>
          </p:cNvPicPr>
          <p:nvPr/>
        </p:nvPicPr>
        <p:blipFill>
          <a:blip r:embed="rId6"/>
          <a:stretch>
            <a:fillRect/>
          </a:stretch>
        </p:blipFill>
        <p:spPr>
          <a:xfrm>
            <a:off x="3841227" y="816753"/>
            <a:ext cx="7038362" cy="2822178"/>
          </a:xfrm>
          <a:prstGeom prst="rect">
            <a:avLst/>
          </a:prstGeom>
          <a:ln>
            <a:noFill/>
          </a:ln>
          <a:effectLst>
            <a:outerShdw blurRad="292100" dist="139700" dir="2700000" algn="tl" rotWithShape="0">
              <a:srgbClr val="333333">
                <a:alpha val="65000"/>
              </a:srgbClr>
            </a:outerShdw>
          </a:effectLst>
        </p:spPr>
      </p:pic>
      <p:sp>
        <p:nvSpPr>
          <p:cNvPr id="14" name="Freeform 13"/>
          <p:cNvSpPr/>
          <p:nvPr/>
        </p:nvSpPr>
        <p:spPr>
          <a:xfrm>
            <a:off x="2422584" y="2844800"/>
            <a:ext cx="1188720" cy="0"/>
          </a:xfrm>
          <a:custGeom>
            <a:avLst/>
            <a:gdLst>
              <a:gd name="connsiteX0" fmla="*/ 0 w 854015"/>
              <a:gd name="connsiteY0" fmla="*/ 0 h 0"/>
              <a:gd name="connsiteX1" fmla="*/ 854015 w 854015"/>
              <a:gd name="connsiteY1" fmla="*/ 0 h 0"/>
            </a:gdLst>
            <a:ahLst/>
            <a:cxnLst>
              <a:cxn ang="0">
                <a:pos x="connsiteX0" y="connsiteY0"/>
              </a:cxn>
              <a:cxn ang="0">
                <a:pos x="connsiteX1" y="connsiteY1"/>
              </a:cxn>
            </a:cxnLst>
            <a:rect l="l" t="t" r="r" b="b"/>
            <a:pathLst>
              <a:path w="854015">
                <a:moveTo>
                  <a:pt x="0" y="0"/>
                </a:moveTo>
                <a:lnTo>
                  <a:pt x="854015" y="0"/>
                </a:lnTo>
              </a:path>
            </a:pathLst>
          </a:custGeom>
          <a:noFill/>
          <a:ln w="57150">
            <a:solidFill>
              <a:schemeClr val="tx2"/>
            </a:solidFill>
            <a:prstDash val="solid"/>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3"/>
          <p:cNvSpPr txBox="1">
            <a:spLocks noChangeArrowheads="1"/>
          </p:cNvSpPr>
          <p:nvPr/>
        </p:nvSpPr>
        <p:spPr>
          <a:xfrm>
            <a:off x="609602" y="3867458"/>
            <a:ext cx="10210798" cy="2380941"/>
          </a:xfrm>
          <a:prstGeom prst="rect">
            <a:avLst/>
          </a:prstGeom>
        </p:spPr>
        <p:txBody>
          <a:bodyPr/>
          <a:lstStyle>
            <a:lvl1pPr marL="343755" indent="-343755" algn="l" defTabSz="916680" rtl="0" eaLnBrk="1" latinLnBrk="0" hangingPunct="1">
              <a:spcBef>
                <a:spcPct val="20000"/>
              </a:spcBef>
              <a:buClr>
                <a:schemeClr val="tx2"/>
              </a:buClr>
              <a:buSzPct val="75000"/>
              <a:buFont typeface="Wingdings" pitchFamily="2" charset="2"/>
              <a:buChar char="§"/>
              <a:defRPr sz="2400" kern="1200">
                <a:solidFill>
                  <a:schemeClr val="tx1"/>
                </a:solidFill>
                <a:latin typeface="Arial" pitchFamily="34" charset="0"/>
                <a:ea typeface="+mn-ea"/>
                <a:cs typeface="Arial" pitchFamily="34" charset="0"/>
              </a:defRPr>
            </a:lvl1pPr>
            <a:lvl2pPr marL="744802" indent="-286462" algn="l" defTabSz="916680" rtl="0" eaLnBrk="1" latinLnBrk="0" hangingPunct="1">
              <a:spcBef>
                <a:spcPct val="20000"/>
              </a:spcBef>
              <a:buClr>
                <a:schemeClr val="tx2"/>
              </a:buClr>
              <a:buFont typeface="Arial" pitchFamily="34" charset="0"/>
              <a:buChar char="–"/>
              <a:defRPr sz="2000" kern="1200">
                <a:solidFill>
                  <a:schemeClr val="tx1"/>
                </a:solidFill>
                <a:latin typeface="Arial" pitchFamily="34" charset="0"/>
                <a:ea typeface="+mn-ea"/>
                <a:cs typeface="Arial" pitchFamily="34" charset="0"/>
              </a:defRPr>
            </a:lvl2pPr>
            <a:lvl3pPr marL="1145850" indent="-229170" algn="l" defTabSz="916680" rtl="0" eaLnBrk="1" latinLnBrk="0" hangingPunct="1">
              <a:spcBef>
                <a:spcPct val="20000"/>
              </a:spcBef>
              <a:buClr>
                <a:schemeClr val="tx2"/>
              </a:buClr>
              <a:buSzPct val="75000"/>
              <a:buFont typeface="Wingdings" pitchFamily="2" charset="2"/>
              <a:buChar char="§"/>
              <a:defRPr sz="1604" kern="1200">
                <a:solidFill>
                  <a:schemeClr val="tx1"/>
                </a:solidFill>
                <a:latin typeface="Arial" pitchFamily="34" charset="0"/>
                <a:ea typeface="+mn-ea"/>
                <a:cs typeface="Arial" pitchFamily="34" charset="0"/>
              </a:defRPr>
            </a:lvl3pPr>
            <a:lvl4pPr marL="1604190" indent="-229170" algn="l" defTabSz="916680" rtl="0" eaLnBrk="1" latinLnBrk="0" hangingPunct="1">
              <a:spcBef>
                <a:spcPct val="20000"/>
              </a:spcBef>
              <a:buFont typeface="Arial" pitchFamily="34" charset="0"/>
              <a:buNone/>
              <a:defRPr sz="1604" kern="1200">
                <a:solidFill>
                  <a:schemeClr val="tx1"/>
                </a:solidFill>
                <a:latin typeface="Arial" pitchFamily="34" charset="0"/>
                <a:ea typeface="+mn-ea"/>
                <a:cs typeface="Arial" pitchFamily="34" charset="0"/>
              </a:defRPr>
            </a:lvl4pPr>
            <a:lvl5pPr marL="2062531" indent="-229170" algn="l" defTabSz="916680" rtl="0" eaLnBrk="1" latinLnBrk="0" hangingPunct="1">
              <a:spcBef>
                <a:spcPct val="20000"/>
              </a:spcBef>
              <a:buClr>
                <a:schemeClr val="tx2"/>
              </a:buClr>
              <a:buFont typeface="Arial" pitchFamily="34" charset="0"/>
              <a:buChar char="»"/>
              <a:defRPr sz="1404" kern="1200">
                <a:solidFill>
                  <a:schemeClr val="tx1"/>
                </a:solidFill>
                <a:latin typeface="Arial" pitchFamily="34" charset="0"/>
                <a:ea typeface="+mn-ea"/>
                <a:cs typeface="Arial" pitchFamily="34" charset="0"/>
              </a:defRPr>
            </a:lvl5pPr>
            <a:lvl6pPr marL="252087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6pPr>
            <a:lvl7pPr marL="297921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7pPr>
            <a:lvl8pPr marL="343755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8pPr>
            <a:lvl9pPr marL="3895891" indent="-229170" algn="l" defTabSz="916680" rtl="0" eaLnBrk="1" latinLnBrk="0" hangingPunct="1">
              <a:spcBef>
                <a:spcPct val="20000"/>
              </a:spcBef>
              <a:buFont typeface="Arial" pitchFamily="34" charset="0"/>
              <a:buChar char="•"/>
              <a:defRPr sz="2005" kern="1200">
                <a:solidFill>
                  <a:schemeClr val="tx1"/>
                </a:solidFill>
                <a:latin typeface="+mn-lt"/>
                <a:ea typeface="+mn-ea"/>
                <a:cs typeface="+mn-cs"/>
              </a:defRPr>
            </a:lvl9pPr>
          </a:lstStyle>
          <a:p>
            <a:pPr marL="0" indent="0">
              <a:buNone/>
            </a:pPr>
            <a:r>
              <a:rPr lang="en-US" dirty="0"/>
              <a:t>Quick access to:</a:t>
            </a:r>
          </a:p>
          <a:p>
            <a:pPr>
              <a:buFontTx/>
              <a:buChar char="-"/>
            </a:pPr>
            <a:r>
              <a:rPr lang="en-US" dirty="0"/>
              <a:t>Self-serve tools</a:t>
            </a:r>
          </a:p>
          <a:p>
            <a:pPr>
              <a:buFontTx/>
              <a:buChar char="-"/>
            </a:pPr>
            <a:r>
              <a:rPr lang="en-US" dirty="0"/>
              <a:t>Community knowledge base</a:t>
            </a:r>
          </a:p>
          <a:p>
            <a:pPr>
              <a:buFontTx/>
              <a:buChar char="-"/>
            </a:pPr>
            <a:r>
              <a:rPr lang="en-US" dirty="0"/>
              <a:t>Support engineers</a:t>
            </a:r>
          </a:p>
          <a:p>
            <a:pPr marL="0" indent="0">
              <a:buNone/>
            </a:pPr>
            <a:endParaRPr lang="en-US" dirty="0"/>
          </a:p>
        </p:txBody>
      </p:sp>
    </p:spTree>
    <p:custDataLst>
      <p:tags r:id="rId1"/>
    </p:custDataLst>
    <p:extLst>
      <p:ext uri="{BB962C8B-B14F-4D97-AF65-F5344CB8AC3E}">
        <p14:creationId xmlns:p14="http://schemas.microsoft.com/office/powerpoint/2010/main" val="691082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par>
                                <p:cTn id="21" presetID="10" presetClass="exit" presetSubtype="0" fill="hold" grpId="1" nodeType="withEffect">
                                  <p:stCondLst>
                                    <p:cond delay="0"/>
                                  </p:stCondLst>
                                  <p:childTnLst>
                                    <p:animEffect transition="out" filter="fade">
                                      <p:cBhvr>
                                        <p:cTn id="22" dur="500"/>
                                        <p:tgtEl>
                                          <p:spTgt spid="11"/>
                                        </p:tgtEl>
                                      </p:cBhvr>
                                    </p:animEffect>
                                    <p:set>
                                      <p:cBhvr>
                                        <p:cTn id="23" dur="1" fill="hold">
                                          <p:stCondLst>
                                            <p:cond delay="499"/>
                                          </p:stCondLst>
                                        </p:cTn>
                                        <p:tgtEl>
                                          <p:spTgt spid="11"/>
                                        </p:tgtEl>
                                        <p:attrNameLst>
                                          <p:attrName>style.visibility</p:attrName>
                                        </p:attrNameLst>
                                      </p:cBhvr>
                                      <p:to>
                                        <p:strVal val="hidden"/>
                                      </p:to>
                                    </p:set>
                                  </p:childTnLst>
                                </p:cTn>
                              </p:par>
                            </p:childTnLst>
                          </p:cTn>
                        </p:par>
                        <p:par>
                          <p:cTn id="24" fill="hold">
                            <p:stCondLst>
                              <p:cond delay="1500"/>
                            </p:stCondLst>
                            <p:childTnLst>
                              <p:par>
                                <p:cTn id="25" presetID="10" presetClass="entr" presetSubtype="0" fill="hold" grpId="0" nodeType="afterEffect">
                                  <p:stCondLst>
                                    <p:cond delay="10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4" grpId="0" animBg="1"/>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A5CB6-EF46-47DA-9B06-9E7AFD4956AF}"/>
              </a:ext>
            </a:extLst>
          </p:cNvPr>
          <p:cNvSpPr>
            <a:spLocks noGrp="1"/>
          </p:cNvSpPr>
          <p:nvPr>
            <p:ph type="title"/>
          </p:nvPr>
        </p:nvSpPr>
        <p:spPr/>
        <p:txBody>
          <a:bodyPr/>
          <a:lstStyle/>
          <a:p>
            <a:r>
              <a:rPr lang="en-US" dirty="0"/>
              <a:t>Agenda</a:t>
            </a:r>
          </a:p>
        </p:txBody>
      </p:sp>
      <p:sp>
        <p:nvSpPr>
          <p:cNvPr id="3" name="Content Placeholder 2">
            <a:extLst>
              <a:ext uri="{FF2B5EF4-FFF2-40B4-BE49-F238E27FC236}">
                <a16:creationId xmlns:a16="http://schemas.microsoft.com/office/drawing/2014/main" id="{6ED7A384-40A6-4F16-8C42-F0C47DFA78C5}"/>
              </a:ext>
            </a:extLst>
          </p:cNvPr>
          <p:cNvSpPr>
            <a:spLocks noGrp="1"/>
          </p:cNvSpPr>
          <p:nvPr>
            <p:ph idx="1"/>
          </p:nvPr>
        </p:nvSpPr>
        <p:spPr>
          <a:xfrm>
            <a:off x="609602" y="1600200"/>
            <a:ext cx="10769600" cy="4648200"/>
          </a:xfrm>
        </p:spPr>
        <p:txBody>
          <a:bodyPr/>
          <a:lstStyle/>
          <a:p>
            <a:pPr>
              <a:buFont typeface="Wingdings" panose="05000000000000000000" pitchFamily="2" charset="2"/>
              <a:buChar char="Ø"/>
            </a:pPr>
            <a:r>
              <a:rPr lang="en-US" sz="2800" dirty="0">
                <a:solidFill>
                  <a:srgbClr val="FF0000"/>
                </a:solidFill>
              </a:rPr>
              <a:t>Getting started with parallel computing in MATLAB</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Scaling beyond the desktop to clouds and clusters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Big Data</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Accelerate applications with NVIDIA GPUs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Summary</a:t>
            </a:r>
          </a:p>
        </p:txBody>
      </p:sp>
    </p:spTree>
    <p:extLst>
      <p:ext uri="{BB962C8B-B14F-4D97-AF65-F5344CB8AC3E}">
        <p14:creationId xmlns:p14="http://schemas.microsoft.com/office/powerpoint/2010/main" val="12142084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2B0B9834-1E24-4EE4-AE94-29D4F6AA85B5}"/>
              </a:ext>
            </a:extLst>
          </p:cNvPr>
          <p:cNvSpPr/>
          <p:nvPr/>
        </p:nvSpPr>
        <p:spPr>
          <a:xfrm>
            <a:off x="2626124" y="1981200"/>
            <a:ext cx="2693592" cy="24323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600" b="1" dirty="0">
              <a:solidFill>
                <a:srgbClr val="FF0000"/>
              </a:solidFill>
              <a:cs typeface="Aharoni" panose="02010803020104030203" pitchFamily="2" charset="-79"/>
            </a:endParaRPr>
          </a:p>
        </p:txBody>
      </p:sp>
      <p:sp>
        <p:nvSpPr>
          <p:cNvPr id="2" name="Title 1"/>
          <p:cNvSpPr>
            <a:spLocks noGrp="1"/>
          </p:cNvSpPr>
          <p:nvPr>
            <p:ph type="title"/>
          </p:nvPr>
        </p:nvSpPr>
        <p:spPr/>
        <p:txBody>
          <a:bodyPr/>
          <a:lstStyle/>
          <a:p>
            <a:r>
              <a:rPr lang="en-GB" dirty="0"/>
              <a:t>Parallel Computing Paradigm</a:t>
            </a:r>
            <a:br>
              <a:rPr lang="en-GB" dirty="0"/>
            </a:br>
            <a:r>
              <a:rPr lang="en-GB" sz="2400" dirty="0">
                <a:solidFill>
                  <a:schemeClr val="accent4">
                    <a:lumMod val="75000"/>
                  </a:schemeClr>
                </a:solidFill>
              </a:rPr>
              <a:t>Multicore Desktops</a:t>
            </a:r>
          </a:p>
        </p:txBody>
      </p:sp>
      <p:grpSp>
        <p:nvGrpSpPr>
          <p:cNvPr id="9" name="Group 8">
            <a:extLst>
              <a:ext uri="{FF2B5EF4-FFF2-40B4-BE49-F238E27FC236}">
                <a16:creationId xmlns:a16="http://schemas.microsoft.com/office/drawing/2014/main" id="{70E14908-9C84-440C-A755-D3CB0425BD3C}"/>
              </a:ext>
            </a:extLst>
          </p:cNvPr>
          <p:cNvGrpSpPr/>
          <p:nvPr/>
        </p:nvGrpSpPr>
        <p:grpSpPr>
          <a:xfrm>
            <a:off x="4696541" y="2032637"/>
            <a:ext cx="5058718" cy="1939407"/>
            <a:chOff x="4696541" y="2032637"/>
            <a:chExt cx="5058718" cy="1939407"/>
          </a:xfrm>
        </p:grpSpPr>
        <p:sp>
          <p:nvSpPr>
            <p:cNvPr id="13" name="Rectangle 12">
              <a:extLst>
                <a:ext uri="{FF2B5EF4-FFF2-40B4-BE49-F238E27FC236}">
                  <a16:creationId xmlns:a16="http://schemas.microsoft.com/office/drawing/2014/main" id="{ED9CF237-E737-40BD-91FE-3176CDCA5B6E}"/>
                </a:ext>
              </a:extLst>
            </p:cNvPr>
            <p:cNvSpPr/>
            <p:nvPr/>
          </p:nvSpPr>
          <p:spPr>
            <a:xfrm>
              <a:off x="7344336" y="2084378"/>
              <a:ext cx="656664" cy="5944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21" name="Group 20"/>
            <p:cNvGrpSpPr/>
            <p:nvPr/>
          </p:nvGrpSpPr>
          <p:grpSpPr>
            <a:xfrm>
              <a:off x="4696541" y="2032637"/>
              <a:ext cx="5058718" cy="1939407"/>
              <a:chOff x="5515645" y="2078601"/>
              <a:chExt cx="5058718" cy="1939407"/>
            </a:xfrm>
          </p:grpSpPr>
          <p:sp>
            <p:nvSpPr>
              <p:cNvPr id="18" name="Isosceles Triangle 17"/>
              <p:cNvSpPr/>
              <p:nvPr/>
            </p:nvSpPr>
            <p:spPr>
              <a:xfrm rot="16200000">
                <a:off x="5685822" y="1908424"/>
                <a:ext cx="1939405" cy="2279760"/>
              </a:xfrm>
              <a:prstGeom prst="triangle">
                <a:avLst>
                  <a:gd name="adj" fmla="val 44754"/>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6" name="Rounded Rectangle 5"/>
              <p:cNvSpPr/>
              <p:nvPr/>
            </p:nvSpPr>
            <p:spPr>
              <a:xfrm>
                <a:off x="7694660" y="2078602"/>
                <a:ext cx="2879703" cy="1939406"/>
              </a:xfrm>
              <a:prstGeom prst="roundRect">
                <a:avLst>
                  <a:gd name="adj" fmla="val 6810"/>
                </a:avLst>
              </a:prstGeom>
              <a:solidFill>
                <a:schemeClr val="accent1">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5" b="1" dirty="0">
                  <a:latin typeface="Arial" pitchFamily="34" charset="0"/>
                  <a:cs typeface="Arial" pitchFamily="34" charset="0"/>
                </a:endParaRPr>
              </a:p>
            </p:txBody>
          </p:sp>
          <p:sp>
            <p:nvSpPr>
              <p:cNvPr id="8" name="Rectangle 7"/>
              <p:cNvSpPr/>
              <p:nvPr/>
            </p:nvSpPr>
            <p:spPr>
              <a:xfrm>
                <a:off x="7945447" y="3191197"/>
                <a:ext cx="1016118" cy="61880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sz="1397" b="1" dirty="0">
                    <a:solidFill>
                      <a:srgbClr val="FFFFFF"/>
                    </a:solidFill>
                    <a:cs typeface="Arial" pitchFamily="34" charset="0"/>
                  </a:rPr>
                  <a:t>Core 3</a:t>
                </a:r>
              </a:p>
            </p:txBody>
          </p:sp>
          <p:sp>
            <p:nvSpPr>
              <p:cNvPr id="34" name="Rectangle 33"/>
              <p:cNvSpPr/>
              <p:nvPr/>
            </p:nvSpPr>
            <p:spPr>
              <a:xfrm>
                <a:off x="7945447" y="2163585"/>
                <a:ext cx="1016118" cy="61880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sz="1397" b="1" dirty="0">
                    <a:solidFill>
                      <a:srgbClr val="FFFFFF"/>
                    </a:solidFill>
                    <a:cs typeface="Arial" pitchFamily="34" charset="0"/>
                  </a:rPr>
                  <a:t>Core 1</a:t>
                </a:r>
              </a:p>
            </p:txBody>
          </p:sp>
          <p:sp>
            <p:nvSpPr>
              <p:cNvPr id="37" name="Rectangle 36"/>
              <p:cNvSpPr/>
              <p:nvPr/>
            </p:nvSpPr>
            <p:spPr>
              <a:xfrm>
                <a:off x="9408201" y="2163585"/>
                <a:ext cx="1016118" cy="61880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sz="1397" b="1" dirty="0">
                    <a:solidFill>
                      <a:srgbClr val="FFFFFF"/>
                    </a:solidFill>
                    <a:cs typeface="Arial" pitchFamily="34" charset="0"/>
                  </a:rPr>
                  <a:t>Core 2</a:t>
                </a:r>
              </a:p>
            </p:txBody>
          </p:sp>
          <p:sp>
            <p:nvSpPr>
              <p:cNvPr id="40" name="Rectangle 39"/>
              <p:cNvSpPr/>
              <p:nvPr/>
            </p:nvSpPr>
            <p:spPr>
              <a:xfrm>
                <a:off x="9408201" y="3191197"/>
                <a:ext cx="1016118" cy="61880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r>
                  <a:rPr lang="en-US" sz="1397" b="1" dirty="0">
                    <a:solidFill>
                      <a:srgbClr val="FFFFFF"/>
                    </a:solidFill>
                    <a:cs typeface="Arial" pitchFamily="34" charset="0"/>
                  </a:rPr>
                  <a:t>Core 4</a:t>
                </a:r>
              </a:p>
            </p:txBody>
          </p:sp>
        </p:grpSp>
        <p:pic>
          <p:nvPicPr>
            <p:cNvPr id="36" name="Picture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28742" y="2499482"/>
              <a:ext cx="853592" cy="1005718"/>
            </a:xfrm>
            <a:prstGeom prst="rect">
              <a:avLst/>
            </a:prstGeom>
          </p:spPr>
        </p:pic>
      </p:grpSp>
      <p:sp>
        <p:nvSpPr>
          <p:cNvPr id="12" name="Rectangle 11">
            <a:extLst>
              <a:ext uri="{FF2B5EF4-FFF2-40B4-BE49-F238E27FC236}">
                <a16:creationId xmlns:a16="http://schemas.microsoft.com/office/drawing/2014/main" id="{5197615E-AEB3-4A3C-8FC4-01583D387FFB}"/>
              </a:ext>
            </a:extLst>
          </p:cNvPr>
          <p:cNvSpPr/>
          <p:nvPr/>
        </p:nvSpPr>
        <p:spPr>
          <a:xfrm>
            <a:off x="2419578" y="4402461"/>
            <a:ext cx="3232487" cy="369332"/>
          </a:xfrm>
          <a:prstGeom prst="rect">
            <a:avLst/>
          </a:prstGeom>
        </p:spPr>
        <p:txBody>
          <a:bodyPr wrap="none">
            <a:spAutoFit/>
          </a:bodyPr>
          <a:lstStyle/>
          <a:p>
            <a:pPr algn="ctr"/>
            <a:r>
              <a:rPr lang="en-US" b="1" dirty="0">
                <a:cs typeface="Aharoni" panose="02010803020104030203" pitchFamily="2" charset="-79"/>
              </a:rPr>
              <a:t>Parallel Computing Toolbox</a:t>
            </a:r>
          </a:p>
        </p:txBody>
      </p:sp>
      <p:pic>
        <p:nvPicPr>
          <p:cNvPr id="32" name="Picture 31"/>
          <p:cNvPicPr>
            <a:picLocks noChangeAspect="1"/>
          </p:cNvPicPr>
          <p:nvPr/>
        </p:nvPicPr>
        <p:blipFill>
          <a:blip r:embed="rId5"/>
          <a:stretch>
            <a:fillRect/>
          </a:stretch>
        </p:blipFill>
        <p:spPr>
          <a:xfrm>
            <a:off x="2854680" y="2367226"/>
            <a:ext cx="2362284" cy="2036939"/>
          </a:xfrm>
          <a:prstGeom prst="rect">
            <a:avLst/>
          </a:prstGeom>
        </p:spPr>
      </p:pic>
      <p:grpSp>
        <p:nvGrpSpPr>
          <p:cNvPr id="7" name="Group 6">
            <a:extLst>
              <a:ext uri="{FF2B5EF4-FFF2-40B4-BE49-F238E27FC236}">
                <a16:creationId xmlns:a16="http://schemas.microsoft.com/office/drawing/2014/main" id="{5700814B-AC21-4D14-B628-6B9C5537443A}"/>
              </a:ext>
            </a:extLst>
          </p:cNvPr>
          <p:cNvGrpSpPr/>
          <p:nvPr/>
        </p:nvGrpSpPr>
        <p:grpSpPr>
          <a:xfrm>
            <a:off x="7126029" y="2117621"/>
            <a:ext cx="2479498" cy="1650625"/>
            <a:chOff x="9487328" y="722238"/>
            <a:chExt cx="2479498" cy="1650625"/>
          </a:xfrm>
        </p:grpSpPr>
        <p:sp>
          <p:nvSpPr>
            <p:cNvPr id="27" name="Rectangle 26">
              <a:extLst>
                <a:ext uri="{FF2B5EF4-FFF2-40B4-BE49-F238E27FC236}">
                  <a16:creationId xmlns:a16="http://schemas.microsoft.com/office/drawing/2014/main" id="{0F98C976-0422-4DED-9754-6271CD75CF88}"/>
                </a:ext>
              </a:extLst>
            </p:cNvPr>
            <p:cNvSpPr/>
            <p:nvPr/>
          </p:nvSpPr>
          <p:spPr>
            <a:xfrm>
              <a:off x="10962498" y="728521"/>
              <a:ext cx="1004328" cy="592434"/>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Arial" pitchFamily="34" charset="0"/>
                <a:cs typeface="Arial" pitchFamily="34" charset="0"/>
              </a:endParaRPr>
            </a:p>
          </p:txBody>
        </p:sp>
        <p:sp>
          <p:nvSpPr>
            <p:cNvPr id="4" name="Rectangle 3">
              <a:extLst>
                <a:ext uri="{FF2B5EF4-FFF2-40B4-BE49-F238E27FC236}">
                  <a16:creationId xmlns:a16="http://schemas.microsoft.com/office/drawing/2014/main" id="{5BB21184-E489-4FF9-A818-6CC93A209176}"/>
                </a:ext>
              </a:extLst>
            </p:cNvPr>
            <p:cNvSpPr/>
            <p:nvPr/>
          </p:nvSpPr>
          <p:spPr>
            <a:xfrm>
              <a:off x="9487329" y="722238"/>
              <a:ext cx="1010853" cy="620771"/>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28" name="Rectangle 27">
              <a:extLst>
                <a:ext uri="{FF2B5EF4-FFF2-40B4-BE49-F238E27FC236}">
                  <a16:creationId xmlns:a16="http://schemas.microsoft.com/office/drawing/2014/main" id="{EB4D4603-33E1-4C8C-BBD0-D87151BED5A3}"/>
                </a:ext>
              </a:extLst>
            </p:cNvPr>
            <p:cNvSpPr/>
            <p:nvPr/>
          </p:nvSpPr>
          <p:spPr>
            <a:xfrm>
              <a:off x="9487328" y="1754061"/>
              <a:ext cx="1010853" cy="618802"/>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sp>
          <p:nvSpPr>
            <p:cNvPr id="29" name="Rectangle 28">
              <a:extLst>
                <a:ext uri="{FF2B5EF4-FFF2-40B4-BE49-F238E27FC236}">
                  <a16:creationId xmlns:a16="http://schemas.microsoft.com/office/drawing/2014/main" id="{82DA5472-CA2E-4CDD-BE46-1BD00C2A15D7}"/>
                </a:ext>
              </a:extLst>
            </p:cNvPr>
            <p:cNvSpPr/>
            <p:nvPr/>
          </p:nvSpPr>
          <p:spPr>
            <a:xfrm>
              <a:off x="10952303" y="1757369"/>
              <a:ext cx="1010196" cy="615493"/>
            </a:xfrm>
            <a:prstGeom prst="rect">
              <a:avLst/>
            </a:prstGeom>
            <a:solidFill>
              <a:srgbClr val="5384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20" name="Group 19"/>
            <p:cNvGrpSpPr/>
            <p:nvPr/>
          </p:nvGrpSpPr>
          <p:grpSpPr>
            <a:xfrm>
              <a:off x="9671740" y="758548"/>
              <a:ext cx="2037290" cy="1595622"/>
              <a:chOff x="8169537" y="2163892"/>
              <a:chExt cx="2037290" cy="1595622"/>
            </a:xfrm>
          </p:grpSpPr>
          <p:pic>
            <p:nvPicPr>
              <p:cNvPr id="35" name="Picture 34" descr="L-Membrane_CMYK_Master_Smal.gif"/>
              <p:cNvPicPr>
                <a:picLocks noChangeAspect="1"/>
              </p:cNvPicPr>
              <p:nvPr/>
            </p:nvPicPr>
            <p:blipFill>
              <a:blip r:embed="rId6" cstate="print"/>
              <a:stretch>
                <a:fillRect/>
              </a:stretch>
            </p:blipFill>
            <p:spPr>
              <a:xfrm>
                <a:off x="8169537" y="2163892"/>
                <a:ext cx="614359" cy="554630"/>
              </a:xfrm>
              <a:prstGeom prst="rect">
                <a:avLst/>
              </a:prstGeom>
            </p:spPr>
          </p:pic>
          <p:pic>
            <p:nvPicPr>
              <p:cNvPr id="38" name="Picture 37" descr="L-Membrane_CMYK_Master_Smal.gif"/>
              <p:cNvPicPr>
                <a:picLocks noChangeAspect="1"/>
              </p:cNvPicPr>
              <p:nvPr/>
            </p:nvPicPr>
            <p:blipFill>
              <a:blip r:embed="rId6" cstate="print"/>
              <a:stretch>
                <a:fillRect/>
              </a:stretch>
            </p:blipFill>
            <p:spPr>
              <a:xfrm>
                <a:off x="9592468" y="2163892"/>
                <a:ext cx="614359" cy="554630"/>
              </a:xfrm>
              <a:prstGeom prst="rect">
                <a:avLst/>
              </a:prstGeom>
            </p:spPr>
          </p:pic>
          <p:pic>
            <p:nvPicPr>
              <p:cNvPr id="15" name="Picture 14" descr="L-Membrane_CMYK_Master_Smal.gif"/>
              <p:cNvPicPr>
                <a:picLocks noChangeAspect="1"/>
              </p:cNvPicPr>
              <p:nvPr/>
            </p:nvPicPr>
            <p:blipFill>
              <a:blip r:embed="rId6" cstate="print"/>
              <a:stretch>
                <a:fillRect/>
              </a:stretch>
            </p:blipFill>
            <p:spPr>
              <a:xfrm>
                <a:off x="8169537" y="3204884"/>
                <a:ext cx="614359" cy="554630"/>
              </a:xfrm>
              <a:prstGeom prst="rect">
                <a:avLst/>
              </a:prstGeom>
            </p:spPr>
          </p:pic>
          <p:pic>
            <p:nvPicPr>
              <p:cNvPr id="41" name="Picture 40" descr="L-Membrane_CMYK_Master_Smal.gif"/>
              <p:cNvPicPr>
                <a:picLocks noChangeAspect="1"/>
              </p:cNvPicPr>
              <p:nvPr/>
            </p:nvPicPr>
            <p:blipFill>
              <a:blip r:embed="rId6" cstate="print"/>
              <a:stretch>
                <a:fillRect/>
              </a:stretch>
            </p:blipFill>
            <p:spPr>
              <a:xfrm>
                <a:off x="9592468" y="3204884"/>
                <a:ext cx="614359" cy="554630"/>
              </a:xfrm>
              <a:prstGeom prst="rect">
                <a:avLst/>
              </a:prstGeom>
            </p:spPr>
          </p:pic>
        </p:grpSp>
      </p:grpSp>
    </p:spTree>
    <p:custDataLst>
      <p:tags r:id="rId1"/>
    </p:custDataLst>
    <p:extLst>
      <p:ext uri="{BB962C8B-B14F-4D97-AF65-F5344CB8AC3E}">
        <p14:creationId xmlns:p14="http://schemas.microsoft.com/office/powerpoint/2010/main" val="3833210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Accelerating MATLAB and Simulink Applications</a:t>
            </a:r>
            <a:endParaRPr lang="en-US" dirty="0">
              <a:solidFill>
                <a:srgbClr val="FF0000"/>
              </a:solidFill>
            </a:endParaRPr>
          </a:p>
        </p:txBody>
      </p:sp>
      <p:graphicFrame>
        <p:nvGraphicFramePr>
          <p:cNvPr id="4" name="Content Placeholder 3"/>
          <p:cNvGraphicFramePr>
            <a:graphicFrameLocks noGrp="1"/>
          </p:cNvGraphicFramePr>
          <p:nvPr>
            <p:ph idx="1"/>
            <p:extLst/>
          </p:nvPr>
        </p:nvGraphicFramePr>
        <p:xfrm>
          <a:off x="623173" y="1604725"/>
          <a:ext cx="10742956" cy="4357991"/>
        </p:xfrm>
        <a:graphic>
          <a:graphicData uri="http://schemas.openxmlformats.org/drawingml/2006/table">
            <a:tbl>
              <a:tblPr firstRow="1" bandRow="1">
                <a:tableStyleId>{2D5ABB26-0587-4C30-8999-92F81FD0307C}</a:tableStyleId>
              </a:tblPr>
              <a:tblGrid>
                <a:gridCol w="1731926">
                  <a:extLst>
                    <a:ext uri="{9D8B030D-6E8A-4147-A177-3AD203B41FA5}">
                      <a16:colId xmlns:a16="http://schemas.microsoft.com/office/drawing/2014/main" val="20000"/>
                    </a:ext>
                  </a:extLst>
                </a:gridCol>
                <a:gridCol w="7399587">
                  <a:extLst>
                    <a:ext uri="{9D8B030D-6E8A-4147-A177-3AD203B41FA5}">
                      <a16:colId xmlns:a16="http://schemas.microsoft.com/office/drawing/2014/main" val="20001"/>
                    </a:ext>
                  </a:extLst>
                </a:gridCol>
                <a:gridCol w="1611443">
                  <a:extLst>
                    <a:ext uri="{9D8B030D-6E8A-4147-A177-3AD203B41FA5}">
                      <a16:colId xmlns:a16="http://schemas.microsoft.com/office/drawing/2014/main" val="20002"/>
                    </a:ext>
                  </a:extLst>
                </a:gridCol>
              </a:tblGrid>
              <a:tr h="1317532">
                <a:tc rowSpan="2">
                  <a:txBody>
                    <a:bodyPr/>
                    <a:lstStyle/>
                    <a:p>
                      <a:endParaRPr lang="en-US" sz="1800" dirty="0"/>
                    </a:p>
                  </a:txBody>
                  <a:tcPr marL="120482" marR="120482" marT="45607" marB="45607" vert="vert270" anchor="ctr" anchorCtr="1"/>
                </a:tc>
                <a:tc>
                  <a:txBody>
                    <a:bodyPr/>
                    <a:lstStyle/>
                    <a:p>
                      <a:pPr marL="0" marR="0" lvl="0" indent="0" algn="ctr" defTabSz="914400" rtl="0" eaLnBrk="1" fontAlgn="base" latinLnBrk="0" hangingPunct="1">
                        <a:lnSpc>
                          <a:spcPct val="100000"/>
                        </a:lnSpc>
                        <a:spcBef>
                          <a:spcPct val="20000"/>
                        </a:spcBef>
                        <a:spcAft>
                          <a:spcPct val="0"/>
                        </a:spcAft>
                        <a:buClr>
                          <a:srgbClr val="215383"/>
                        </a:buClr>
                        <a:buSzPct val="95000"/>
                        <a:buFont typeface="Wingdings" pitchFamily="2" charset="2"/>
                        <a:buNone/>
                        <a:tabLst/>
                        <a:defRPr/>
                      </a:pPr>
                      <a:r>
                        <a:rPr lang="en-GB" sz="2400" b="0" kern="1200" noProof="0" dirty="0">
                          <a:solidFill>
                            <a:schemeClr val="tx1"/>
                          </a:solidFill>
                          <a:latin typeface="+mn-lt"/>
                          <a:ea typeface="+mn-ea"/>
                          <a:cs typeface="+mn-cs"/>
                        </a:rPr>
                        <a:t>Parallel-enabled</a:t>
                      </a:r>
                      <a:r>
                        <a:rPr lang="en-GB" sz="2400" b="0" kern="1200" baseline="0" noProof="0" dirty="0">
                          <a:solidFill>
                            <a:schemeClr val="tx1"/>
                          </a:solidFill>
                          <a:latin typeface="+mn-lt"/>
                          <a:ea typeface="+mn-ea"/>
                          <a:cs typeface="+mn-cs"/>
                        </a:rPr>
                        <a:t> toolboxes</a:t>
                      </a:r>
                      <a:br>
                        <a:rPr lang="en-GB" sz="2400" b="0" kern="1200" noProof="0" dirty="0">
                          <a:solidFill>
                            <a:schemeClr val="tx1"/>
                          </a:solidFill>
                          <a:latin typeface="+mn-lt"/>
                          <a:ea typeface="+mn-ea"/>
                          <a:cs typeface="+mn-cs"/>
                        </a:rPr>
                      </a:br>
                      <a:endParaRPr lang="en-US" sz="2400" b="1" kern="1200" dirty="0">
                        <a:solidFill>
                          <a:schemeClr val="tx2"/>
                        </a:solidFill>
                        <a:latin typeface="Courier New" pitchFamily="49" charset="0"/>
                        <a:ea typeface="+mn-ea"/>
                        <a:cs typeface="Courier New" pitchFamily="49" charset="0"/>
                      </a:endParaRPr>
                    </a:p>
                  </a:txBody>
                  <a:tcPr marL="120482" marR="120482" marT="45607" marB="45607" anchor="ctr">
                    <a:lnB w="12700" cap="flat" cmpd="sng" algn="ctr">
                      <a:noFill/>
                      <a:prstDash val="solid"/>
                      <a:round/>
                      <a:headEnd type="none" w="med" len="med"/>
                      <a:tailEnd type="none" w="med" len="med"/>
                    </a:lnB>
                  </a:tcPr>
                </a:tc>
                <a:tc rowSpan="2">
                  <a:txBody>
                    <a:bodyPr/>
                    <a:lstStyle/>
                    <a:p>
                      <a:endParaRPr lang="en-US" sz="1800" dirty="0"/>
                    </a:p>
                  </a:txBody>
                  <a:tcPr marL="120482" marR="120482" marT="45607" marB="45607"/>
                </a:tc>
                <a:extLst>
                  <a:ext uri="{0D108BD9-81ED-4DB2-BD59-A6C34878D82A}">
                    <a16:rowId xmlns:a16="http://schemas.microsoft.com/office/drawing/2014/main" val="10000"/>
                  </a:ext>
                </a:extLst>
              </a:tr>
              <a:tr h="1489825">
                <a:tc vMerge="1">
                  <a:txBody>
                    <a:bodyPr/>
                    <a:lstStyle/>
                    <a:p>
                      <a:endParaRPr lang="en-US" dirty="0"/>
                    </a:p>
                  </a:txBody>
                  <a:tcPr/>
                </a:tc>
                <a:tc>
                  <a:txBody>
                    <a:bodyPr/>
                    <a:lstStyle/>
                    <a:p>
                      <a:pPr marL="0" marR="0" lvl="0" indent="0" algn="ctr" defTabSz="914400" rtl="0" eaLnBrk="1" fontAlgn="base" latinLnBrk="0" hangingPunct="1">
                        <a:lnSpc>
                          <a:spcPct val="100000"/>
                        </a:lnSpc>
                        <a:spcBef>
                          <a:spcPct val="20000"/>
                        </a:spcBef>
                        <a:spcAft>
                          <a:spcPct val="0"/>
                        </a:spcAft>
                        <a:buClr>
                          <a:srgbClr val="215383"/>
                        </a:buClr>
                        <a:buSzPct val="95000"/>
                        <a:buFont typeface="Wingdings" pitchFamily="2" charset="2"/>
                        <a:buNone/>
                        <a:tabLst/>
                        <a:defRPr/>
                      </a:pPr>
                      <a:r>
                        <a:rPr lang="en-GB" sz="2400" b="0" kern="1200" noProof="0" dirty="0">
                          <a:solidFill>
                            <a:schemeClr val="tx1"/>
                          </a:solidFill>
                          <a:latin typeface="+mn-lt"/>
                          <a:ea typeface="+mn-ea"/>
                          <a:cs typeface="+mn-cs"/>
                        </a:rPr>
                        <a:t>Simple programming constructs</a:t>
                      </a:r>
                      <a:br>
                        <a:rPr lang="en-GB" sz="2400" b="0" kern="1200" noProof="0" dirty="0">
                          <a:solidFill>
                            <a:schemeClr val="tx1"/>
                          </a:solidFill>
                          <a:latin typeface="+mn-lt"/>
                          <a:ea typeface="+mn-ea"/>
                          <a:cs typeface="+mn-cs"/>
                        </a:rPr>
                      </a:br>
                      <a:endParaRPr lang="en-US" sz="2000" dirty="0"/>
                    </a:p>
                  </a:txBody>
                  <a:tcPr marL="120482" marR="120482" marT="45607" marB="45607"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vMerge="1">
                  <a:txBody>
                    <a:bodyPr/>
                    <a:lstStyle/>
                    <a:p>
                      <a:endParaRPr lang="en-US" dirty="0"/>
                    </a:p>
                  </a:txBody>
                  <a:tcPr/>
                </a:tc>
                <a:extLst>
                  <a:ext uri="{0D108BD9-81ED-4DB2-BD59-A6C34878D82A}">
                    <a16:rowId xmlns:a16="http://schemas.microsoft.com/office/drawing/2014/main" val="10001"/>
                  </a:ext>
                </a:extLst>
              </a:tr>
              <a:tr h="1550634">
                <a:tc>
                  <a:txBody>
                    <a:bodyPr/>
                    <a:lstStyle/>
                    <a:p>
                      <a:endParaRPr lang="en-US" sz="2400" b="0" kern="1200" noProof="0" dirty="0">
                        <a:solidFill>
                          <a:schemeClr val="tx1"/>
                        </a:solidFill>
                        <a:latin typeface="+mn-lt"/>
                        <a:ea typeface="+mn-ea"/>
                        <a:cs typeface="+mn-cs"/>
                      </a:endParaRPr>
                    </a:p>
                  </a:txBody>
                  <a:tcPr marL="120482" marR="120482" marT="45607" marB="45607" vert="vert270" anchor="ctr" anchorCtr="1"/>
                </a:tc>
                <a:tc>
                  <a:txBody>
                    <a:bodyPr/>
                    <a:lstStyle/>
                    <a:p>
                      <a:pPr marL="0" lvl="0" indent="0" algn="ctr" eaLnBrk="1" hangingPunct="1">
                        <a:lnSpc>
                          <a:spcPct val="100000"/>
                        </a:lnSpc>
                        <a:spcBef>
                          <a:spcPct val="20000"/>
                        </a:spcBef>
                        <a:buClr>
                          <a:srgbClr val="215383"/>
                        </a:buClr>
                        <a:buSzPct val="95000"/>
                        <a:buFont typeface="Wingdings" pitchFamily="2" charset="2"/>
                        <a:buNone/>
                        <a:defRPr/>
                      </a:pPr>
                      <a:r>
                        <a:rPr kumimoji="0" lang="en-GB" sz="2400" u="none" strike="noStrike" kern="0" cap="none" spc="0" normalizeH="0" baseline="0" noProof="0" dirty="0">
                          <a:ln>
                            <a:noFill/>
                          </a:ln>
                          <a:solidFill>
                            <a:schemeClr val="tx1"/>
                          </a:solidFill>
                          <a:effectLst/>
                          <a:uLnTx/>
                          <a:uFillTx/>
                          <a:latin typeface="+mn-lt"/>
                          <a:ea typeface="+mn-ea"/>
                          <a:cs typeface="+mn-cs"/>
                        </a:rPr>
                        <a:t>Advanced programming constructs</a:t>
                      </a:r>
                      <a:br>
                        <a:rPr kumimoji="0" lang="en-GB" sz="2400" u="none" strike="noStrike" kern="0" cap="none" spc="0" normalizeH="0" baseline="0" noProof="0" dirty="0">
                          <a:ln>
                            <a:noFill/>
                          </a:ln>
                          <a:solidFill>
                            <a:schemeClr val="tx1"/>
                          </a:solidFill>
                          <a:effectLst/>
                          <a:uLnTx/>
                          <a:uFillTx/>
                          <a:latin typeface="+mn-lt"/>
                          <a:ea typeface="+mn-ea"/>
                          <a:cs typeface="+mn-cs"/>
                        </a:rPr>
                      </a:br>
                      <a:endParaRPr lang="en-US" sz="2400" b="0" kern="1200" noProof="0" dirty="0">
                        <a:solidFill>
                          <a:schemeClr val="tx1"/>
                        </a:solidFill>
                        <a:latin typeface="+mn-lt"/>
                        <a:ea typeface="+mn-ea"/>
                        <a:cs typeface="+mn-cs"/>
                      </a:endParaRPr>
                    </a:p>
                  </a:txBody>
                  <a:tcPr marL="120482" marR="120482" marT="45607" marB="45607" anchor="ctr">
                    <a:lnT w="12700" cap="flat" cmpd="sng" algn="ctr">
                      <a:noFill/>
                      <a:prstDash val="solid"/>
                      <a:round/>
                      <a:headEnd type="none" w="med" len="med"/>
                      <a:tailEnd type="none" w="med" len="med"/>
                    </a:lnT>
                  </a:tcPr>
                </a:tc>
                <a:tc>
                  <a:txBody>
                    <a:bodyPr/>
                    <a:lstStyle/>
                    <a:p>
                      <a:endParaRPr lang="en-US" sz="1800" dirty="0"/>
                    </a:p>
                  </a:txBody>
                  <a:tcPr marL="120482" marR="120482" marT="45607" marB="45607"/>
                </a:tc>
                <a:extLst>
                  <a:ext uri="{0D108BD9-81ED-4DB2-BD59-A6C34878D82A}">
                    <a16:rowId xmlns:a16="http://schemas.microsoft.com/office/drawing/2014/main" val="10002"/>
                  </a:ext>
                </a:extLst>
              </a:tr>
            </a:tbl>
          </a:graphicData>
        </a:graphic>
      </p:graphicFrame>
      <p:sp>
        <p:nvSpPr>
          <p:cNvPr id="11" name="Up Arrow 10"/>
          <p:cNvSpPr/>
          <p:nvPr/>
        </p:nvSpPr>
        <p:spPr>
          <a:xfrm>
            <a:off x="1139418" y="1776914"/>
            <a:ext cx="1140172" cy="4381621"/>
          </a:xfrm>
          <a:prstGeom prst="up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eaLnBrk="0" fontAlgn="base" hangingPunct="0">
              <a:spcBef>
                <a:spcPct val="0"/>
              </a:spcBef>
              <a:spcAft>
                <a:spcPct val="0"/>
              </a:spcAft>
            </a:pPr>
            <a:r>
              <a:rPr lang="en-US" sz="1995" b="1" dirty="0">
                <a:solidFill>
                  <a:srgbClr val="FFFFFF"/>
                </a:solidFill>
                <a:cs typeface="Arial" pitchFamily="34" charset="0"/>
              </a:rPr>
              <a:t>Ease of Use</a:t>
            </a:r>
          </a:p>
        </p:txBody>
      </p:sp>
      <p:sp>
        <p:nvSpPr>
          <p:cNvPr id="12" name="Down Arrow 11"/>
          <p:cNvSpPr/>
          <p:nvPr/>
        </p:nvSpPr>
        <p:spPr>
          <a:xfrm>
            <a:off x="9687493" y="1776914"/>
            <a:ext cx="1140172" cy="4381621"/>
          </a:xfrm>
          <a:prstGeom prst="down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eaLnBrk="0" fontAlgn="base" hangingPunct="0">
              <a:spcBef>
                <a:spcPct val="0"/>
              </a:spcBef>
              <a:spcAft>
                <a:spcPct val="0"/>
              </a:spcAft>
            </a:pPr>
            <a:r>
              <a:rPr lang="en-US" sz="1995" b="1" dirty="0">
                <a:solidFill>
                  <a:srgbClr val="FFFFFF"/>
                </a:solidFill>
                <a:cs typeface="Arial" pitchFamily="34" charset="0"/>
              </a:rPr>
              <a:t>Greater Control</a:t>
            </a:r>
          </a:p>
        </p:txBody>
      </p:sp>
    </p:spTree>
    <p:extLst>
      <p:ext uri="{BB962C8B-B14F-4D97-AF65-F5344CB8AC3E}">
        <p14:creationId xmlns:p14="http://schemas.microsoft.com/office/powerpoint/2010/main" val="1552953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1"/>
          <p:cNvSpPr txBox="1">
            <a:spLocks/>
          </p:cNvSpPr>
          <p:nvPr/>
        </p:nvSpPr>
        <p:spPr>
          <a:xfrm>
            <a:off x="614762" y="475332"/>
            <a:ext cx="10284106" cy="820069"/>
          </a:xfrm>
          <a:prstGeom prst="rect">
            <a:avLst/>
          </a:prstGeom>
        </p:spPr>
        <p:txBody>
          <a:bodyPr/>
          <a:lstStyle>
            <a:lvl1pPr algn="l" defTabSz="914400" rtl="0" eaLnBrk="1" latinLnBrk="0" hangingPunct="1">
              <a:spcBef>
                <a:spcPct val="0"/>
              </a:spcBef>
              <a:buNone/>
              <a:defRPr sz="2800" b="1" kern="1200">
                <a:solidFill>
                  <a:schemeClr val="tx2"/>
                </a:solidFill>
                <a:latin typeface="Arial" pitchFamily="34" charset="0"/>
                <a:ea typeface="+mj-ea"/>
                <a:cs typeface="Arial" pitchFamily="34" charset="0"/>
              </a:defRPr>
            </a:lvl1pPr>
          </a:lstStyle>
          <a:p>
            <a:r>
              <a:rPr lang="en-US" sz="2793" dirty="0"/>
              <a:t>Parallel-enabled Toolboxes </a:t>
            </a:r>
            <a:r>
              <a:rPr lang="en-US" sz="2793" b="0" dirty="0"/>
              <a:t>(</a:t>
            </a:r>
            <a:r>
              <a:rPr lang="en-US" sz="2400" b="0" dirty="0"/>
              <a:t>MATLAB</a:t>
            </a:r>
            <a:r>
              <a:rPr lang="en-US" sz="2400" b="0" baseline="30000" dirty="0"/>
              <a:t>®</a:t>
            </a:r>
            <a:r>
              <a:rPr lang="en-US" sz="2400" b="0" dirty="0"/>
              <a:t> Product Family</a:t>
            </a:r>
            <a:r>
              <a:rPr lang="en-US" sz="2793" b="0" dirty="0"/>
              <a:t>)</a:t>
            </a:r>
          </a:p>
          <a:p>
            <a:r>
              <a:rPr lang="en-US" sz="2000" dirty="0">
                <a:solidFill>
                  <a:schemeClr val="bg1">
                    <a:lumMod val="50000"/>
                  </a:schemeClr>
                </a:solidFill>
              </a:rPr>
              <a:t>Enable acceleration by setting a flag or preference</a:t>
            </a:r>
          </a:p>
        </p:txBody>
      </p:sp>
      <p:grpSp>
        <p:nvGrpSpPr>
          <p:cNvPr id="23" name="Group 22"/>
          <p:cNvGrpSpPr/>
          <p:nvPr/>
        </p:nvGrpSpPr>
        <p:grpSpPr>
          <a:xfrm>
            <a:off x="8456714" y="4131025"/>
            <a:ext cx="2592287" cy="1948497"/>
            <a:chOff x="8441632" y="4131024"/>
            <a:chExt cx="2592287" cy="1948497"/>
          </a:xfrm>
        </p:grpSpPr>
        <p:pic>
          <p:nvPicPr>
            <p:cNvPr id="1026" name="Picture 2" descr="http://in.mathworks.com/cmsimages/63634_wl_91710v00_po_fig1_w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51136" y="4748942"/>
              <a:ext cx="1973277" cy="1330579"/>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8441632" y="4131024"/>
              <a:ext cx="2592287" cy="576897"/>
              <a:chOff x="8456387" y="4376103"/>
              <a:chExt cx="2592287" cy="576897"/>
            </a:xfrm>
          </p:grpSpPr>
          <p:sp>
            <p:nvSpPr>
              <p:cNvPr id="5" name="TextBox 4"/>
              <p:cNvSpPr txBox="1"/>
              <p:nvPr/>
            </p:nvSpPr>
            <p:spPr>
              <a:xfrm>
                <a:off x="9065637" y="4376103"/>
                <a:ext cx="1844738" cy="337913"/>
              </a:xfrm>
              <a:prstGeom prst="rect">
                <a:avLst/>
              </a:prstGeom>
              <a:noFill/>
            </p:spPr>
            <p:txBody>
              <a:bodyPr wrap="square" rtlCol="0">
                <a:spAutoFit/>
              </a:bodyPr>
              <a:lstStyle/>
              <a:p>
                <a:r>
                  <a:rPr lang="en-US" sz="1596" b="1" dirty="0">
                    <a:solidFill>
                      <a:schemeClr val="tx2"/>
                    </a:solidFill>
                    <a:latin typeface="+mj-lt"/>
                    <a:cs typeface="Arial" pitchFamily="34" charset="0"/>
                  </a:rPr>
                  <a:t>Optimization</a:t>
                </a:r>
              </a:p>
            </p:txBody>
          </p:sp>
          <p:sp>
            <p:nvSpPr>
              <p:cNvPr id="3" name="Rectangle 2"/>
              <p:cNvSpPr/>
              <p:nvPr/>
            </p:nvSpPr>
            <p:spPr>
              <a:xfrm>
                <a:off x="8456387" y="4645223"/>
                <a:ext cx="2592287" cy="307777"/>
              </a:xfrm>
              <a:prstGeom prst="rect">
                <a:avLst/>
              </a:prstGeom>
            </p:spPr>
            <p:txBody>
              <a:bodyPr wrap="square">
                <a:spAutoFit/>
              </a:bodyPr>
              <a:lstStyle/>
              <a:p>
                <a:pPr algn="ctr"/>
                <a:r>
                  <a:rPr lang="en-IN" sz="1400" dirty="0"/>
                  <a:t>Estimation of gradients</a:t>
                </a:r>
              </a:p>
            </p:txBody>
          </p:sp>
        </p:grpSp>
      </p:grpSp>
      <p:grpSp>
        <p:nvGrpSpPr>
          <p:cNvPr id="11" name="Group 10"/>
          <p:cNvGrpSpPr/>
          <p:nvPr/>
        </p:nvGrpSpPr>
        <p:grpSpPr>
          <a:xfrm>
            <a:off x="4298796" y="1642162"/>
            <a:ext cx="3340042" cy="2167838"/>
            <a:chOff x="2941698" y="1043290"/>
            <a:chExt cx="3392768" cy="2403689"/>
          </a:xfrm>
        </p:grpSpPr>
        <p:sp>
          <p:nvSpPr>
            <p:cNvPr id="7" name="TextBox 6"/>
            <p:cNvSpPr txBox="1"/>
            <p:nvPr/>
          </p:nvSpPr>
          <p:spPr>
            <a:xfrm>
              <a:off x="2941698" y="1043290"/>
              <a:ext cx="3392768" cy="374676"/>
            </a:xfrm>
            <a:prstGeom prst="rect">
              <a:avLst/>
            </a:prstGeom>
            <a:noFill/>
          </p:spPr>
          <p:txBody>
            <a:bodyPr wrap="square" rtlCol="0">
              <a:spAutoFit/>
            </a:bodyPr>
            <a:lstStyle/>
            <a:p>
              <a:r>
                <a:rPr lang="en-US" sz="1596" b="1" dirty="0">
                  <a:solidFill>
                    <a:schemeClr val="tx2"/>
                  </a:solidFill>
                  <a:latin typeface="+mj-lt"/>
                  <a:cs typeface="Arial" pitchFamily="34" charset="0"/>
                </a:rPr>
                <a:t>Statistics and Machine Learning</a:t>
              </a:r>
            </a:p>
          </p:txBody>
        </p:sp>
        <p:pic>
          <p:nvPicPr>
            <p:cNvPr id="1028" name="Picture 4" descr="http://blogs.mathworks.com/images/loren/261/RWLOWESS_04.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19017" y="1956703"/>
              <a:ext cx="2238129" cy="149027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3189229" y="1353612"/>
              <a:ext cx="3145237" cy="580144"/>
            </a:xfrm>
            <a:prstGeom prst="rect">
              <a:avLst/>
            </a:prstGeom>
          </p:spPr>
          <p:txBody>
            <a:bodyPr wrap="square">
              <a:spAutoFit/>
            </a:bodyPr>
            <a:lstStyle/>
            <a:p>
              <a:pPr algn="ctr"/>
              <a:r>
                <a:rPr lang="en-IN" sz="1400" dirty="0"/>
                <a:t>Resampling Methods, k-Means clustering, GPU-enabled functions</a:t>
              </a:r>
            </a:p>
          </p:txBody>
        </p:sp>
      </p:grpSp>
      <p:grpSp>
        <p:nvGrpSpPr>
          <p:cNvPr id="4" name="Group 3"/>
          <p:cNvGrpSpPr/>
          <p:nvPr/>
        </p:nvGrpSpPr>
        <p:grpSpPr>
          <a:xfrm>
            <a:off x="8190472" y="1640944"/>
            <a:ext cx="3107897" cy="2113619"/>
            <a:chOff x="8137674" y="1298068"/>
            <a:chExt cx="3149155" cy="2337774"/>
          </a:xfrm>
        </p:grpSpPr>
        <p:grpSp>
          <p:nvGrpSpPr>
            <p:cNvPr id="12" name="Group 11"/>
            <p:cNvGrpSpPr/>
            <p:nvPr/>
          </p:nvGrpSpPr>
          <p:grpSpPr>
            <a:xfrm>
              <a:off x="8457184" y="1298068"/>
              <a:ext cx="2630134" cy="2337774"/>
              <a:chOff x="6116729" y="1022922"/>
              <a:chExt cx="2636656" cy="2343572"/>
            </a:xfrm>
          </p:grpSpPr>
          <p:pic>
            <p:nvPicPr>
              <p:cNvPr id="1030" name="Picture 6" descr="http://in.mathworks.com/cmsimages/69424_wl_neural_fig1_w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6729" y="1942987"/>
                <a:ext cx="2516360" cy="1423507"/>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p:cNvSpPr txBox="1"/>
              <p:nvPr/>
            </p:nvSpPr>
            <p:spPr>
              <a:xfrm>
                <a:off x="6413252" y="1022922"/>
                <a:ext cx="2340133" cy="374677"/>
              </a:xfrm>
              <a:prstGeom prst="rect">
                <a:avLst/>
              </a:prstGeom>
              <a:noFill/>
            </p:spPr>
            <p:txBody>
              <a:bodyPr wrap="square" rtlCol="0">
                <a:spAutoFit/>
              </a:bodyPr>
              <a:lstStyle/>
              <a:p>
                <a:r>
                  <a:rPr lang="en-US" sz="1596" b="1" dirty="0">
                    <a:solidFill>
                      <a:schemeClr val="tx2"/>
                    </a:solidFill>
                    <a:latin typeface="+mj-lt"/>
                    <a:cs typeface="Arial" pitchFamily="34" charset="0"/>
                  </a:rPr>
                  <a:t>Deep Learning</a:t>
                </a:r>
              </a:p>
            </p:txBody>
          </p:sp>
        </p:grpSp>
        <p:sp>
          <p:nvSpPr>
            <p:cNvPr id="28" name="Rectangle 27"/>
            <p:cNvSpPr/>
            <p:nvPr/>
          </p:nvSpPr>
          <p:spPr>
            <a:xfrm>
              <a:off x="8137674" y="1603008"/>
              <a:ext cx="3149155" cy="578709"/>
            </a:xfrm>
            <a:prstGeom prst="rect">
              <a:avLst/>
            </a:prstGeom>
          </p:spPr>
          <p:txBody>
            <a:bodyPr wrap="square">
              <a:spAutoFit/>
            </a:bodyPr>
            <a:lstStyle/>
            <a:p>
              <a:pPr algn="ctr"/>
              <a:r>
                <a:rPr lang="en-IN" sz="1400" dirty="0"/>
                <a:t>Deep Learning, Neural Network training and simulation</a:t>
              </a:r>
            </a:p>
          </p:txBody>
        </p:sp>
      </p:grpSp>
      <p:grpSp>
        <p:nvGrpSpPr>
          <p:cNvPr id="2" name="Group 1"/>
          <p:cNvGrpSpPr/>
          <p:nvPr/>
        </p:nvGrpSpPr>
        <p:grpSpPr>
          <a:xfrm>
            <a:off x="585982" y="1642163"/>
            <a:ext cx="3238876" cy="2053931"/>
            <a:chOff x="1681067" y="4050264"/>
            <a:chExt cx="3281873" cy="2271756"/>
          </a:xfrm>
        </p:grpSpPr>
        <p:grpSp>
          <p:nvGrpSpPr>
            <p:cNvPr id="41" name="Group 40"/>
            <p:cNvGrpSpPr/>
            <p:nvPr/>
          </p:nvGrpSpPr>
          <p:grpSpPr>
            <a:xfrm>
              <a:off x="1681067" y="4050264"/>
              <a:ext cx="3281873" cy="2271756"/>
              <a:chOff x="1921724" y="738944"/>
              <a:chExt cx="3281873" cy="2271756"/>
            </a:xfrm>
          </p:grpSpPr>
          <p:sp>
            <p:nvSpPr>
              <p:cNvPr id="43" name="TextBox 42"/>
              <p:cNvSpPr txBox="1"/>
              <p:nvPr/>
            </p:nvSpPr>
            <p:spPr>
              <a:xfrm>
                <a:off x="2586804" y="738944"/>
                <a:ext cx="2428390" cy="373750"/>
              </a:xfrm>
              <a:prstGeom prst="rect">
                <a:avLst/>
              </a:prstGeom>
              <a:noFill/>
            </p:spPr>
            <p:txBody>
              <a:bodyPr wrap="square" rtlCol="0">
                <a:spAutoFit/>
              </a:bodyPr>
              <a:lstStyle/>
              <a:p>
                <a:r>
                  <a:rPr lang="en-US" sz="1596" b="1" dirty="0">
                    <a:solidFill>
                      <a:schemeClr val="tx2"/>
                    </a:solidFill>
                    <a:latin typeface="+mj-lt"/>
                    <a:cs typeface="Arial" pitchFamily="34" charset="0"/>
                  </a:rPr>
                  <a:t>Image Processing </a:t>
                </a:r>
              </a:p>
            </p:txBody>
          </p:sp>
          <p:grpSp>
            <p:nvGrpSpPr>
              <p:cNvPr id="45" name="Group 44"/>
              <p:cNvGrpSpPr/>
              <p:nvPr/>
            </p:nvGrpSpPr>
            <p:grpSpPr>
              <a:xfrm>
                <a:off x="1921724" y="1697236"/>
                <a:ext cx="3281873" cy="1313464"/>
                <a:chOff x="402489" y="1692939"/>
                <a:chExt cx="3290011" cy="1316721"/>
              </a:xfrm>
            </p:grpSpPr>
            <p:pic>
              <p:nvPicPr>
                <p:cNvPr id="48" name="Picture 3" descr="http://in.mathworks.com/help/releases/R2015a/images/ref/peppers_color.png"/>
                <p:cNvPicPr>
                  <a:picLocks noChangeAspect="1" noChangeArrowheads="1"/>
                </p:cNvPicPr>
                <p:nvPr/>
              </p:nvPicPr>
              <p:blipFill rotWithShape="1">
                <a:blip r:embed="rId6">
                  <a:extLst>
                    <a:ext uri="{28A0092B-C50C-407E-A947-70E740481C1C}">
                      <a14:useLocalDpi xmlns:a14="http://schemas.microsoft.com/office/drawing/2010/main" val="0"/>
                    </a:ext>
                  </a:extLst>
                </a:blip>
                <a:srcRect b="52036"/>
                <a:stretch/>
              </p:blipFill>
              <p:spPr bwMode="auto">
                <a:xfrm>
                  <a:off x="402489" y="1692940"/>
                  <a:ext cx="1619324" cy="1316720"/>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3" descr="http://in.mathworks.com/help/releases/R2015a/images/ref/peppers_color.png"/>
                <p:cNvPicPr>
                  <a:picLocks noChangeAspect="1" noChangeArrowheads="1"/>
                </p:cNvPicPr>
                <p:nvPr/>
              </p:nvPicPr>
              <p:blipFill rotWithShape="1">
                <a:blip r:embed="rId6">
                  <a:extLst>
                    <a:ext uri="{28A0092B-C50C-407E-A947-70E740481C1C}">
                      <a14:useLocalDpi xmlns:a14="http://schemas.microsoft.com/office/drawing/2010/main" val="0"/>
                    </a:ext>
                  </a:extLst>
                </a:blip>
                <a:srcRect t="52821"/>
                <a:stretch/>
              </p:blipFill>
              <p:spPr bwMode="auto">
                <a:xfrm>
                  <a:off x="2073176" y="1692939"/>
                  <a:ext cx="1619324" cy="1295166"/>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9" name="Rectangle 28"/>
            <p:cNvSpPr/>
            <p:nvPr/>
          </p:nvSpPr>
          <p:spPr>
            <a:xfrm>
              <a:off x="1802408" y="4388177"/>
              <a:ext cx="3090426" cy="578709"/>
            </a:xfrm>
            <a:prstGeom prst="rect">
              <a:avLst/>
            </a:prstGeom>
          </p:spPr>
          <p:txBody>
            <a:bodyPr wrap="square">
              <a:spAutoFit/>
            </a:bodyPr>
            <a:lstStyle/>
            <a:p>
              <a:pPr algn="ctr"/>
              <a:r>
                <a:rPr lang="en-IN" sz="1400" dirty="0"/>
                <a:t>Batch Image Processor, Block Processing, GPU-enabled functions</a:t>
              </a:r>
            </a:p>
          </p:txBody>
        </p:sp>
      </p:grpSp>
      <p:grpSp>
        <p:nvGrpSpPr>
          <p:cNvPr id="21" name="Group 20"/>
          <p:cNvGrpSpPr/>
          <p:nvPr/>
        </p:nvGrpSpPr>
        <p:grpSpPr>
          <a:xfrm>
            <a:off x="4449648" y="4163936"/>
            <a:ext cx="3328858" cy="1712745"/>
            <a:chOff x="4434567" y="4163935"/>
            <a:chExt cx="3328858" cy="1712745"/>
          </a:xfrm>
        </p:grpSpPr>
        <p:grpSp>
          <p:nvGrpSpPr>
            <p:cNvPr id="31" name="Group 30"/>
            <p:cNvGrpSpPr/>
            <p:nvPr/>
          </p:nvGrpSpPr>
          <p:grpSpPr>
            <a:xfrm>
              <a:off x="4975915" y="4163935"/>
              <a:ext cx="2552804" cy="563312"/>
              <a:chOff x="2187844" y="4672419"/>
              <a:chExt cx="2586693" cy="623054"/>
            </a:xfrm>
          </p:grpSpPr>
          <p:sp>
            <p:nvSpPr>
              <p:cNvPr id="34" name="TextBox 33"/>
              <p:cNvSpPr txBox="1"/>
              <p:nvPr/>
            </p:nvSpPr>
            <p:spPr>
              <a:xfrm>
                <a:off x="2346147" y="4672419"/>
                <a:ext cx="2428390" cy="373750"/>
              </a:xfrm>
              <a:prstGeom prst="rect">
                <a:avLst/>
              </a:prstGeom>
              <a:noFill/>
            </p:spPr>
            <p:txBody>
              <a:bodyPr wrap="square" rtlCol="0">
                <a:spAutoFit/>
              </a:bodyPr>
              <a:lstStyle/>
              <a:p>
                <a:r>
                  <a:rPr lang="en-US" sz="1596" b="1" dirty="0">
                    <a:solidFill>
                      <a:schemeClr val="tx2"/>
                    </a:solidFill>
                    <a:latin typeface="+mj-lt"/>
                    <a:cs typeface="Arial" pitchFamily="34" charset="0"/>
                  </a:rPr>
                  <a:t>Computer Vision</a:t>
                </a:r>
              </a:p>
            </p:txBody>
          </p:sp>
          <p:sp>
            <p:nvSpPr>
              <p:cNvPr id="33" name="Rectangle 32"/>
              <p:cNvSpPr/>
              <p:nvPr/>
            </p:nvSpPr>
            <p:spPr>
              <a:xfrm>
                <a:off x="2187844" y="4955055"/>
                <a:ext cx="2257644" cy="340418"/>
              </a:xfrm>
              <a:prstGeom prst="rect">
                <a:avLst/>
              </a:prstGeom>
            </p:spPr>
            <p:txBody>
              <a:bodyPr wrap="square">
                <a:spAutoFit/>
              </a:bodyPr>
              <a:lstStyle/>
              <a:p>
                <a:pPr algn="ctr"/>
                <a:r>
                  <a:rPr lang="en-IN" sz="1400" dirty="0"/>
                  <a:t>Bag-of-words workflow</a:t>
                </a:r>
              </a:p>
            </p:txBody>
          </p:sp>
        </p:grpSp>
        <p:pic>
          <p:nvPicPr>
            <p:cNvPr id="13" name="Picture 12"/>
            <p:cNvPicPr>
              <a:picLocks noChangeAspect="1"/>
            </p:cNvPicPr>
            <p:nvPr/>
          </p:nvPicPr>
          <p:blipFill>
            <a:blip r:embed="rId7"/>
            <a:stretch>
              <a:fillRect/>
            </a:stretch>
          </p:blipFill>
          <p:spPr>
            <a:xfrm>
              <a:off x="4434567" y="4876800"/>
              <a:ext cx="3328858" cy="999880"/>
            </a:xfrm>
            <a:prstGeom prst="rect">
              <a:avLst/>
            </a:prstGeom>
          </p:spPr>
        </p:pic>
      </p:grpSp>
      <p:grpSp>
        <p:nvGrpSpPr>
          <p:cNvPr id="20" name="Group 19"/>
          <p:cNvGrpSpPr/>
          <p:nvPr/>
        </p:nvGrpSpPr>
        <p:grpSpPr>
          <a:xfrm>
            <a:off x="-228600" y="4166748"/>
            <a:ext cx="4745483" cy="2080591"/>
            <a:chOff x="-243681" y="4166747"/>
            <a:chExt cx="4745483" cy="2080591"/>
          </a:xfrm>
        </p:grpSpPr>
        <p:sp>
          <p:nvSpPr>
            <p:cNvPr id="50" name="TextBox 49"/>
            <p:cNvSpPr txBox="1"/>
            <p:nvPr/>
          </p:nvSpPr>
          <p:spPr>
            <a:xfrm>
              <a:off x="-243681" y="4166747"/>
              <a:ext cx="4745483" cy="337913"/>
            </a:xfrm>
            <a:prstGeom prst="rect">
              <a:avLst/>
            </a:prstGeom>
            <a:noFill/>
          </p:spPr>
          <p:txBody>
            <a:bodyPr wrap="square" rtlCol="0">
              <a:spAutoFit/>
            </a:bodyPr>
            <a:lstStyle/>
            <a:p>
              <a:pPr algn="ctr"/>
              <a:r>
                <a:rPr lang="en-US" sz="1596" b="1" dirty="0">
                  <a:solidFill>
                    <a:schemeClr val="tx2"/>
                  </a:solidFill>
                  <a:latin typeface="+mj-lt"/>
                  <a:cs typeface="Arial" pitchFamily="34" charset="0"/>
                </a:rPr>
                <a:t>Signal Processing and Communications </a:t>
              </a:r>
            </a:p>
          </p:txBody>
        </p:sp>
        <p:sp>
          <p:nvSpPr>
            <p:cNvPr id="42" name="Rectangle 41"/>
            <p:cNvSpPr/>
            <p:nvPr/>
          </p:nvSpPr>
          <p:spPr>
            <a:xfrm>
              <a:off x="385280" y="4419714"/>
              <a:ext cx="3487561" cy="523220"/>
            </a:xfrm>
            <a:prstGeom prst="rect">
              <a:avLst/>
            </a:prstGeom>
          </p:spPr>
          <p:txBody>
            <a:bodyPr wrap="square">
              <a:spAutoFit/>
            </a:bodyPr>
            <a:lstStyle/>
            <a:p>
              <a:pPr algn="ctr"/>
              <a:r>
                <a:rPr lang="en-IN" sz="1400" dirty="0"/>
                <a:t>GPU-enabled FFT filtering, cross correlation, BER simulations</a:t>
              </a:r>
            </a:p>
          </p:txBody>
        </p:sp>
        <p:pic>
          <p:nvPicPr>
            <p:cNvPr id="15" name="Picture 14"/>
            <p:cNvPicPr>
              <a:picLocks noChangeAspect="1"/>
            </p:cNvPicPr>
            <p:nvPr/>
          </p:nvPicPr>
          <p:blipFill>
            <a:blip r:embed="rId8"/>
            <a:stretch>
              <a:fillRect/>
            </a:stretch>
          </p:blipFill>
          <p:spPr>
            <a:xfrm>
              <a:off x="1083916" y="4994021"/>
              <a:ext cx="2210676" cy="1253317"/>
            </a:xfrm>
            <a:prstGeom prst="rect">
              <a:avLst/>
            </a:prstGeom>
          </p:spPr>
        </p:pic>
      </p:grpSp>
      <p:sp>
        <p:nvSpPr>
          <p:cNvPr id="8" name="TextBox 7"/>
          <p:cNvSpPr txBox="1"/>
          <p:nvPr/>
        </p:nvSpPr>
        <p:spPr>
          <a:xfrm>
            <a:off x="8549046" y="6424937"/>
            <a:ext cx="2908083" cy="307777"/>
          </a:xfrm>
          <a:prstGeom prst="rect">
            <a:avLst/>
          </a:prstGeom>
          <a:noFill/>
        </p:spPr>
        <p:txBody>
          <a:bodyPr wrap="square" rtlCol="0">
            <a:spAutoFit/>
          </a:bodyPr>
          <a:lstStyle/>
          <a:p>
            <a:r>
              <a:rPr lang="en-US" sz="1400" dirty="0">
                <a:latin typeface="Arial" pitchFamily="34" charset="0"/>
                <a:cs typeface="Arial" pitchFamily="34" charset="0"/>
                <a:hlinkClick r:id="rId9"/>
              </a:rPr>
              <a:t>Other Parallel-enabled Toolboxes</a:t>
            </a:r>
            <a:endParaRPr lang="en-US" sz="1400" dirty="0">
              <a:latin typeface="Arial" pitchFamily="34" charset="0"/>
              <a:cs typeface="Arial" pitchFamily="34" charset="0"/>
            </a:endParaRPr>
          </a:p>
        </p:txBody>
      </p:sp>
    </p:spTree>
    <p:extLst>
      <p:ext uri="{BB962C8B-B14F-4D97-AF65-F5344CB8AC3E}">
        <p14:creationId xmlns:p14="http://schemas.microsoft.com/office/powerpoint/2010/main" val="41050784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793" dirty="0"/>
              <a:t>Parallel-enabled Toolboxes </a:t>
            </a:r>
            <a:r>
              <a:rPr lang="en-US" sz="2400" dirty="0"/>
              <a:t>(Simulink</a:t>
            </a:r>
            <a:r>
              <a:rPr lang="en-US" sz="2400" baseline="30000" dirty="0"/>
              <a:t>®</a:t>
            </a:r>
            <a:r>
              <a:rPr lang="en-US" sz="2400" dirty="0"/>
              <a:t> Product Family)</a:t>
            </a:r>
            <a:br>
              <a:rPr lang="en-US" dirty="0"/>
            </a:br>
            <a:r>
              <a:rPr lang="en-US" sz="2000" dirty="0">
                <a:solidFill>
                  <a:schemeClr val="bg1">
                    <a:lumMod val="50000"/>
                  </a:schemeClr>
                </a:solidFill>
              </a:rPr>
              <a:t>Enable parallel computing support by setting a flag or preference</a:t>
            </a:r>
            <a:br>
              <a:rPr lang="en-US" sz="1400" dirty="0">
                <a:solidFill>
                  <a:schemeClr val="accent4"/>
                </a:solidFill>
              </a:rPr>
            </a:br>
            <a:br>
              <a:rPr lang="en-US" sz="1400" dirty="0"/>
            </a:br>
            <a:endParaRPr lang="en-US" sz="1400" dirty="0"/>
          </a:p>
        </p:txBody>
      </p:sp>
      <p:grpSp>
        <p:nvGrpSpPr>
          <p:cNvPr id="4" name="Group 3"/>
          <p:cNvGrpSpPr/>
          <p:nvPr/>
        </p:nvGrpSpPr>
        <p:grpSpPr>
          <a:xfrm>
            <a:off x="7162801" y="1481254"/>
            <a:ext cx="3390037" cy="2209085"/>
            <a:chOff x="5085941" y="1572318"/>
            <a:chExt cx="2780221" cy="2214563"/>
          </a:xfrm>
        </p:grpSpPr>
        <p:sp>
          <p:nvSpPr>
            <p:cNvPr id="14" name="TextBox 13"/>
            <p:cNvSpPr txBox="1"/>
            <p:nvPr/>
          </p:nvSpPr>
          <p:spPr>
            <a:xfrm>
              <a:off x="5218485" y="1572318"/>
              <a:ext cx="2647677" cy="338554"/>
            </a:xfrm>
            <a:prstGeom prst="rect">
              <a:avLst/>
            </a:prstGeom>
            <a:noFill/>
          </p:spPr>
          <p:txBody>
            <a:bodyPr wrap="square" rtlCol="0">
              <a:spAutoFit/>
            </a:bodyPr>
            <a:lstStyle/>
            <a:p>
              <a:r>
                <a:rPr lang="en-IN" sz="1596" b="1" dirty="0">
                  <a:solidFill>
                    <a:schemeClr val="tx2"/>
                  </a:solidFill>
                  <a:latin typeface="+mj-lt"/>
                  <a:cs typeface="Arial" pitchFamily="34" charset="0"/>
                </a:rPr>
                <a:t>Simulink Control Design</a:t>
              </a:r>
              <a:endParaRPr lang="en-US" sz="1596" b="1" dirty="0">
                <a:solidFill>
                  <a:schemeClr val="tx2"/>
                </a:solidFill>
                <a:latin typeface="+mj-lt"/>
                <a:cs typeface="Arial" pitchFamily="34" charset="0"/>
              </a:endParaRPr>
            </a:p>
          </p:txBody>
        </p:sp>
        <p:sp>
          <p:nvSpPr>
            <p:cNvPr id="15" name="Rectangle 14"/>
            <p:cNvSpPr/>
            <p:nvPr/>
          </p:nvSpPr>
          <p:spPr>
            <a:xfrm>
              <a:off x="5218485" y="1815764"/>
              <a:ext cx="2192915" cy="307328"/>
            </a:xfrm>
            <a:prstGeom prst="rect">
              <a:avLst/>
            </a:prstGeom>
          </p:spPr>
          <p:txBody>
            <a:bodyPr wrap="none">
              <a:spAutoFit/>
            </a:bodyPr>
            <a:lstStyle/>
            <a:p>
              <a:r>
                <a:rPr lang="en-US" sz="1397" dirty="0"/>
                <a:t>Frequency response estimation</a:t>
              </a:r>
            </a:p>
          </p:txBody>
        </p:sp>
        <p:pic>
          <p:nvPicPr>
            <p:cNvPr id="20" name="Picture 6" descr="http://in.mathworks.com/help/releases/R2015a/examples/slcontrol_product/scdparforpad_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012" r="6331"/>
            <a:stretch/>
          </p:blipFill>
          <p:spPr bwMode="auto">
            <a:xfrm>
              <a:off x="5085941" y="2228644"/>
              <a:ext cx="2398736" cy="15582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6293748" y="4007324"/>
            <a:ext cx="4755253" cy="2070903"/>
            <a:chOff x="4162099" y="4063989"/>
            <a:chExt cx="4767046" cy="2076039"/>
          </a:xfrm>
        </p:grpSpPr>
        <p:sp>
          <p:nvSpPr>
            <p:cNvPr id="29" name="TextBox 28"/>
            <p:cNvSpPr txBox="1"/>
            <p:nvPr/>
          </p:nvSpPr>
          <p:spPr>
            <a:xfrm>
              <a:off x="5087300" y="4063989"/>
              <a:ext cx="2916645" cy="338554"/>
            </a:xfrm>
            <a:prstGeom prst="rect">
              <a:avLst/>
            </a:prstGeom>
            <a:noFill/>
          </p:spPr>
          <p:txBody>
            <a:bodyPr wrap="square" rtlCol="0">
              <a:spAutoFit/>
            </a:bodyPr>
            <a:lstStyle/>
            <a:p>
              <a:r>
                <a:rPr lang="en-US" sz="1596" b="1" dirty="0">
                  <a:solidFill>
                    <a:schemeClr val="tx2"/>
                  </a:solidFill>
                  <a:latin typeface="+mj-lt"/>
                  <a:cs typeface="Arial" pitchFamily="34" charset="0"/>
                </a:rPr>
                <a:t>Simulink/Embedded Coder</a:t>
              </a:r>
            </a:p>
          </p:txBody>
        </p:sp>
        <p:sp>
          <p:nvSpPr>
            <p:cNvPr id="30" name="Rectangle 29"/>
            <p:cNvSpPr/>
            <p:nvPr/>
          </p:nvSpPr>
          <p:spPr>
            <a:xfrm>
              <a:off x="5284700" y="4324510"/>
              <a:ext cx="2521844" cy="307777"/>
            </a:xfrm>
            <a:prstGeom prst="rect">
              <a:avLst/>
            </a:prstGeom>
          </p:spPr>
          <p:txBody>
            <a:bodyPr wrap="none">
              <a:spAutoFit/>
            </a:bodyPr>
            <a:lstStyle/>
            <a:p>
              <a:r>
                <a:rPr lang="en-US" sz="1397" dirty="0"/>
                <a:t>Generating and building code</a:t>
              </a:r>
            </a:p>
          </p:txBody>
        </p:sp>
        <p:pic>
          <p:nvPicPr>
            <p:cNvPr id="31" name="Picture 2" descr="image00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7787"/>
            <a:stretch/>
          </p:blipFill>
          <p:spPr bwMode="auto">
            <a:xfrm>
              <a:off x="4162099" y="4935623"/>
              <a:ext cx="4767046" cy="1204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
          <p:cNvGrpSpPr/>
          <p:nvPr/>
        </p:nvGrpSpPr>
        <p:grpSpPr>
          <a:xfrm>
            <a:off x="1557388" y="1514414"/>
            <a:ext cx="4057407" cy="2137658"/>
            <a:chOff x="789166" y="1432963"/>
            <a:chExt cx="3398701" cy="2157964"/>
          </a:xfrm>
        </p:grpSpPr>
        <p:sp>
          <p:nvSpPr>
            <p:cNvPr id="18" name="TextBox 17"/>
            <p:cNvSpPr txBox="1"/>
            <p:nvPr/>
          </p:nvSpPr>
          <p:spPr>
            <a:xfrm>
              <a:off x="927957" y="1432963"/>
              <a:ext cx="3259910" cy="338554"/>
            </a:xfrm>
            <a:prstGeom prst="rect">
              <a:avLst/>
            </a:prstGeom>
            <a:noFill/>
          </p:spPr>
          <p:txBody>
            <a:bodyPr wrap="square" rtlCol="0">
              <a:spAutoFit/>
            </a:bodyPr>
            <a:lstStyle/>
            <a:p>
              <a:r>
                <a:rPr lang="en-US" sz="1596" b="1" dirty="0">
                  <a:solidFill>
                    <a:schemeClr val="tx2"/>
                  </a:solidFill>
                  <a:latin typeface="+mj-lt"/>
                  <a:cs typeface="Arial" pitchFamily="34" charset="0"/>
                </a:rPr>
                <a:t> Simulink Design Optimization</a:t>
              </a:r>
            </a:p>
          </p:txBody>
        </p:sp>
        <p:sp>
          <p:nvSpPr>
            <p:cNvPr id="21" name="Rectangle 20"/>
            <p:cNvSpPr/>
            <p:nvPr/>
          </p:nvSpPr>
          <p:spPr>
            <a:xfrm>
              <a:off x="789166" y="1671921"/>
              <a:ext cx="2919984" cy="523220"/>
            </a:xfrm>
            <a:prstGeom prst="rect">
              <a:avLst/>
            </a:prstGeom>
          </p:spPr>
          <p:txBody>
            <a:bodyPr wrap="square">
              <a:spAutoFit/>
            </a:bodyPr>
            <a:lstStyle/>
            <a:p>
              <a:pPr algn="ctr" fontAlgn="base"/>
              <a:r>
                <a:rPr lang="en-US" sz="1397" dirty="0"/>
                <a:t>Response optimization, sensitivity analysis, parameter estimation</a:t>
              </a:r>
            </a:p>
          </p:txBody>
        </p:sp>
        <p:pic>
          <p:nvPicPr>
            <p:cNvPr id="7" name="Picture 6"/>
            <p:cNvPicPr>
              <a:picLocks noChangeAspect="1"/>
            </p:cNvPicPr>
            <p:nvPr/>
          </p:nvPicPr>
          <p:blipFill>
            <a:blip r:embed="rId5"/>
            <a:stretch>
              <a:fillRect/>
            </a:stretch>
          </p:blipFill>
          <p:spPr>
            <a:xfrm>
              <a:off x="1090201" y="2180618"/>
              <a:ext cx="2298284" cy="1410309"/>
            </a:xfrm>
            <a:prstGeom prst="rect">
              <a:avLst/>
            </a:prstGeom>
          </p:spPr>
        </p:pic>
      </p:grpSp>
      <p:grpSp>
        <p:nvGrpSpPr>
          <p:cNvPr id="22" name="Group 21"/>
          <p:cNvGrpSpPr/>
          <p:nvPr/>
        </p:nvGrpSpPr>
        <p:grpSpPr>
          <a:xfrm>
            <a:off x="1388094" y="4014951"/>
            <a:ext cx="3578933" cy="2163126"/>
            <a:chOff x="6274378" y="765480"/>
            <a:chExt cx="3578933" cy="2163126"/>
          </a:xfrm>
        </p:grpSpPr>
        <p:sp>
          <p:nvSpPr>
            <p:cNvPr id="23" name="TextBox 22"/>
            <p:cNvSpPr txBox="1"/>
            <p:nvPr/>
          </p:nvSpPr>
          <p:spPr>
            <a:xfrm>
              <a:off x="6274378" y="765480"/>
              <a:ext cx="3578933" cy="337913"/>
            </a:xfrm>
            <a:prstGeom prst="rect">
              <a:avLst/>
            </a:prstGeom>
            <a:noFill/>
          </p:spPr>
          <p:txBody>
            <a:bodyPr wrap="square" rtlCol="0">
              <a:spAutoFit/>
            </a:bodyPr>
            <a:lstStyle/>
            <a:p>
              <a:pPr algn="ctr"/>
              <a:r>
                <a:rPr lang="en-US" sz="1596" b="1" dirty="0">
                  <a:solidFill>
                    <a:schemeClr val="tx2"/>
                  </a:solidFill>
                  <a:latin typeface="+mj-lt"/>
                  <a:cs typeface="Arial" pitchFamily="34" charset="0"/>
                </a:rPr>
                <a:t>Communication Systems Toolbox</a:t>
              </a:r>
            </a:p>
          </p:txBody>
        </p:sp>
        <p:sp>
          <p:nvSpPr>
            <p:cNvPr id="24" name="Rectangle 23"/>
            <p:cNvSpPr/>
            <p:nvPr/>
          </p:nvSpPr>
          <p:spPr>
            <a:xfrm>
              <a:off x="6625792" y="1028807"/>
              <a:ext cx="2751682" cy="522322"/>
            </a:xfrm>
            <a:prstGeom prst="rect">
              <a:avLst/>
            </a:prstGeom>
          </p:spPr>
          <p:txBody>
            <a:bodyPr wrap="square">
              <a:spAutoFit/>
            </a:bodyPr>
            <a:lstStyle/>
            <a:p>
              <a:pPr algn="ctr" fontAlgn="base"/>
              <a:r>
                <a:rPr lang="en-IN" sz="1397" dirty="0"/>
                <a:t>GPU-based System objects for Simulation Acceleration</a:t>
              </a:r>
            </a:p>
          </p:txBody>
        </p:sp>
        <p:pic>
          <p:nvPicPr>
            <p:cNvPr id="25" name="Picture 11" descr="http://in.mathworks.com/help/releases/R2015a/examples/comm_product/commaccelerationmode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34085" y="1551129"/>
              <a:ext cx="3445896" cy="1377477"/>
            </a:xfrm>
            <a:prstGeom prst="rect">
              <a:avLst/>
            </a:prstGeom>
            <a:noFill/>
            <a:extLst>
              <a:ext uri="{909E8E84-426E-40DD-AFC4-6F175D3DCCD1}">
                <a14:hiddenFill xmlns:a14="http://schemas.microsoft.com/office/drawing/2010/main">
                  <a:solidFill>
                    <a:srgbClr val="FFFFFF"/>
                  </a:solidFill>
                </a14:hiddenFill>
              </a:ext>
            </a:extLst>
          </p:spPr>
        </p:pic>
      </p:grpSp>
      <p:sp>
        <p:nvSpPr>
          <p:cNvPr id="28" name="TextBox 27"/>
          <p:cNvSpPr txBox="1"/>
          <p:nvPr/>
        </p:nvSpPr>
        <p:spPr>
          <a:xfrm>
            <a:off x="8712258" y="6492677"/>
            <a:ext cx="2908083" cy="307777"/>
          </a:xfrm>
          <a:prstGeom prst="rect">
            <a:avLst/>
          </a:prstGeom>
          <a:noFill/>
        </p:spPr>
        <p:txBody>
          <a:bodyPr wrap="square" rtlCol="0">
            <a:spAutoFit/>
          </a:bodyPr>
          <a:lstStyle/>
          <a:p>
            <a:r>
              <a:rPr lang="en-US" sz="1400" dirty="0">
                <a:latin typeface="Arial" pitchFamily="34" charset="0"/>
                <a:cs typeface="Arial" pitchFamily="34" charset="0"/>
                <a:hlinkClick r:id="rId7"/>
              </a:rPr>
              <a:t>Other Parallel-enabled Toolboxes</a:t>
            </a:r>
            <a:endParaRPr lang="en-US" sz="1400" dirty="0">
              <a:latin typeface="Arial" pitchFamily="34" charset="0"/>
              <a:cs typeface="Arial" pitchFamily="34" charset="0"/>
            </a:endParaRPr>
          </a:p>
        </p:txBody>
      </p:sp>
    </p:spTree>
    <p:extLst>
      <p:ext uri="{BB962C8B-B14F-4D97-AF65-F5344CB8AC3E}">
        <p14:creationId xmlns:p14="http://schemas.microsoft.com/office/powerpoint/2010/main" val="3150160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381000" y="304800"/>
            <a:ext cx="10210800" cy="990600"/>
          </a:xfrm>
        </p:spPr>
        <p:txBody>
          <a:bodyPr/>
          <a:lstStyle/>
          <a:p>
            <a:r>
              <a:rPr lang="en-US" dirty="0"/>
              <a:t>Explicit Parallelism: Independent Tasks or Iterations</a:t>
            </a:r>
            <a:br>
              <a:rPr lang="en-US" dirty="0"/>
            </a:br>
            <a:r>
              <a:rPr lang="en-US" sz="2000" dirty="0">
                <a:solidFill>
                  <a:schemeClr val="bg1">
                    <a:lumMod val="50000"/>
                  </a:schemeClr>
                </a:solidFill>
              </a:rPr>
              <a:t>Simple programming constructs: </a:t>
            </a:r>
            <a:r>
              <a:rPr lang="en-US" sz="2000" dirty="0">
                <a:solidFill>
                  <a:schemeClr val="bg1">
                    <a:lumMod val="50000"/>
                  </a:schemeClr>
                </a:solidFill>
                <a:latin typeface="Courier New" panose="02070309020205020404" pitchFamily="49" charset="0"/>
                <a:cs typeface="Courier New" panose="02070309020205020404" pitchFamily="49" charset="0"/>
              </a:rPr>
              <a:t>parfor, </a:t>
            </a:r>
            <a:r>
              <a:rPr lang="en-US" sz="2000" dirty="0" err="1">
                <a:solidFill>
                  <a:schemeClr val="bg1">
                    <a:lumMod val="50000"/>
                  </a:schemeClr>
                </a:solidFill>
                <a:latin typeface="Courier New" panose="02070309020205020404" pitchFamily="49" charset="0"/>
                <a:cs typeface="Courier New" panose="02070309020205020404" pitchFamily="49" charset="0"/>
              </a:rPr>
              <a:t>parfeval</a:t>
            </a:r>
            <a:r>
              <a:rPr lang="en-US" sz="2000" dirty="0">
                <a:solidFill>
                  <a:schemeClr val="bg1">
                    <a:lumMod val="50000"/>
                  </a:schemeClr>
                </a:solidFill>
                <a:latin typeface="Courier New" panose="02070309020205020404" pitchFamily="49" charset="0"/>
                <a:cs typeface="Courier New" panose="02070309020205020404" pitchFamily="49" charset="0"/>
              </a:rPr>
              <a:t> </a:t>
            </a:r>
          </a:p>
        </p:txBody>
      </p:sp>
      <p:sp>
        <p:nvSpPr>
          <p:cNvPr id="64" name="Content Placeholder 63"/>
          <p:cNvSpPr>
            <a:spLocks noGrp="1"/>
          </p:cNvSpPr>
          <p:nvPr>
            <p:ph idx="1"/>
          </p:nvPr>
        </p:nvSpPr>
        <p:spPr/>
        <p:txBody>
          <a:bodyPr/>
          <a:lstStyle/>
          <a:p>
            <a:r>
              <a:rPr lang="en-US" sz="2394" dirty="0"/>
              <a:t>Examples: parameter sweeps, Monte Carlo simulations</a:t>
            </a:r>
          </a:p>
          <a:p>
            <a:r>
              <a:rPr lang="en-US" sz="2394" dirty="0"/>
              <a:t>No dependencies or communications between tasks</a:t>
            </a:r>
          </a:p>
        </p:txBody>
      </p:sp>
      <p:grpSp>
        <p:nvGrpSpPr>
          <p:cNvPr id="10" name="Group 9"/>
          <p:cNvGrpSpPr/>
          <p:nvPr/>
        </p:nvGrpSpPr>
        <p:grpSpPr>
          <a:xfrm>
            <a:off x="2207568" y="2779366"/>
            <a:ext cx="7996808" cy="3356674"/>
            <a:chOff x="2260575" y="3068960"/>
            <a:chExt cx="7996808" cy="3356674"/>
          </a:xfrm>
        </p:grpSpPr>
        <p:sp>
          <p:nvSpPr>
            <p:cNvPr id="76" name="Oval 75"/>
            <p:cNvSpPr/>
            <p:nvPr/>
          </p:nvSpPr>
          <p:spPr>
            <a:xfrm>
              <a:off x="6855157" y="3068960"/>
              <a:ext cx="3402226" cy="2690864"/>
            </a:xfrm>
            <a:prstGeom prst="ellipse">
              <a:avLst/>
            </a:prstGeom>
            <a:solidFill>
              <a:schemeClr val="accent1">
                <a:lumMod val="60000"/>
                <a:lumOff val="40000"/>
                <a:alpha val="4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Arial" pitchFamily="34" charset="0"/>
                <a:cs typeface="Arial" pitchFamily="34" charset="0"/>
              </a:endParaRPr>
            </a:p>
          </p:txBody>
        </p:sp>
        <p:grpSp>
          <p:nvGrpSpPr>
            <p:cNvPr id="35" name="Group 34"/>
            <p:cNvGrpSpPr/>
            <p:nvPr/>
          </p:nvGrpSpPr>
          <p:grpSpPr>
            <a:xfrm>
              <a:off x="4404193" y="3695780"/>
              <a:ext cx="3191772" cy="1311301"/>
              <a:chOff x="3177136" y="3214323"/>
              <a:chExt cx="3597177" cy="1311301"/>
            </a:xfrm>
          </p:grpSpPr>
          <p:sp>
            <p:nvSpPr>
              <p:cNvPr id="36" name="Freihandform 84"/>
              <p:cNvSpPr/>
              <p:nvPr/>
            </p:nvSpPr>
            <p:spPr>
              <a:xfrm>
                <a:off x="3177136" y="4063636"/>
                <a:ext cx="3597177" cy="461988"/>
              </a:xfrm>
              <a:custGeom>
                <a:avLst/>
                <a:gdLst>
                  <a:gd name="connsiteX0" fmla="*/ 0 w 528145"/>
                  <a:gd name="connsiteY0" fmla="*/ 0 h 299545"/>
                  <a:gd name="connsiteX1" fmla="*/ 315310 w 528145"/>
                  <a:gd name="connsiteY1" fmla="*/ 126125 h 299545"/>
                  <a:gd name="connsiteX2" fmla="*/ 528145 w 528145"/>
                  <a:gd name="connsiteY2" fmla="*/ 299545 h 299545"/>
                </a:gdLst>
                <a:ahLst/>
                <a:cxnLst>
                  <a:cxn ang="0">
                    <a:pos x="connsiteX0" y="connsiteY0"/>
                  </a:cxn>
                  <a:cxn ang="0">
                    <a:pos x="connsiteX1" y="connsiteY1"/>
                  </a:cxn>
                  <a:cxn ang="0">
                    <a:pos x="connsiteX2" y="connsiteY2"/>
                  </a:cxn>
                </a:cxnLst>
                <a:rect l="l" t="t" r="r" b="b"/>
                <a:pathLst>
                  <a:path w="528145" h="299545">
                    <a:moveTo>
                      <a:pt x="0" y="0"/>
                    </a:moveTo>
                    <a:cubicBezTo>
                      <a:pt x="113643" y="38100"/>
                      <a:pt x="227286" y="76201"/>
                      <a:pt x="315310" y="126125"/>
                    </a:cubicBezTo>
                    <a:cubicBezTo>
                      <a:pt x="403334" y="176049"/>
                      <a:pt x="491359" y="270642"/>
                      <a:pt x="528145" y="299545"/>
                    </a:cubicBezTo>
                  </a:path>
                </a:pathLst>
              </a:custGeom>
              <a:ln w="50800">
                <a:solidFill>
                  <a:srgbClr val="154F8F"/>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7" name="Freihandform 85"/>
              <p:cNvSpPr/>
              <p:nvPr/>
            </p:nvSpPr>
            <p:spPr>
              <a:xfrm flipV="1">
                <a:off x="3350170" y="3824004"/>
                <a:ext cx="3424143" cy="45719"/>
              </a:xfrm>
              <a:custGeom>
                <a:avLst/>
                <a:gdLst>
                  <a:gd name="connsiteX0" fmla="*/ 0 w 890752"/>
                  <a:gd name="connsiteY0" fmla="*/ 0 h 0"/>
                  <a:gd name="connsiteX1" fmla="*/ 890752 w 890752"/>
                  <a:gd name="connsiteY1" fmla="*/ 0 h 0"/>
                </a:gdLst>
                <a:ahLst/>
                <a:cxnLst>
                  <a:cxn ang="0">
                    <a:pos x="connsiteX0" y="connsiteY0"/>
                  </a:cxn>
                  <a:cxn ang="0">
                    <a:pos x="connsiteX1" y="connsiteY1"/>
                  </a:cxn>
                </a:cxnLst>
                <a:rect l="l" t="t" r="r" b="b"/>
                <a:pathLst>
                  <a:path w="890752">
                    <a:moveTo>
                      <a:pt x="0" y="0"/>
                    </a:moveTo>
                    <a:lnTo>
                      <a:pt x="890752" y="0"/>
                    </a:lnTo>
                  </a:path>
                </a:pathLst>
              </a:custGeom>
              <a:ln w="50800">
                <a:solidFill>
                  <a:srgbClr val="154F8F"/>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8" name="Freihandform 86"/>
              <p:cNvSpPr/>
              <p:nvPr/>
            </p:nvSpPr>
            <p:spPr>
              <a:xfrm>
                <a:off x="3232440" y="3214323"/>
                <a:ext cx="3473160" cy="426228"/>
              </a:xfrm>
              <a:custGeom>
                <a:avLst/>
                <a:gdLst>
                  <a:gd name="connsiteX0" fmla="*/ 0 w 394137"/>
                  <a:gd name="connsiteY0" fmla="*/ 204952 h 204952"/>
                  <a:gd name="connsiteX1" fmla="*/ 244365 w 394137"/>
                  <a:gd name="connsiteY1" fmla="*/ 110358 h 204952"/>
                  <a:gd name="connsiteX2" fmla="*/ 394137 w 394137"/>
                  <a:gd name="connsiteY2" fmla="*/ 0 h 204952"/>
                </a:gdLst>
                <a:ahLst/>
                <a:cxnLst>
                  <a:cxn ang="0">
                    <a:pos x="connsiteX0" y="connsiteY0"/>
                  </a:cxn>
                  <a:cxn ang="0">
                    <a:pos x="connsiteX1" y="connsiteY1"/>
                  </a:cxn>
                  <a:cxn ang="0">
                    <a:pos x="connsiteX2" y="connsiteY2"/>
                  </a:cxn>
                </a:cxnLst>
                <a:rect l="l" t="t" r="r" b="b"/>
                <a:pathLst>
                  <a:path w="394137" h="204952">
                    <a:moveTo>
                      <a:pt x="0" y="204952"/>
                    </a:moveTo>
                    <a:cubicBezTo>
                      <a:pt x="89338" y="174734"/>
                      <a:pt x="178676" y="144517"/>
                      <a:pt x="244365" y="110358"/>
                    </a:cubicBezTo>
                    <a:cubicBezTo>
                      <a:pt x="310054" y="76199"/>
                      <a:pt x="352095" y="38099"/>
                      <a:pt x="394137" y="0"/>
                    </a:cubicBezTo>
                  </a:path>
                </a:pathLst>
              </a:custGeom>
              <a:ln w="50800">
                <a:solidFill>
                  <a:srgbClr val="154F8F"/>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grpSp>
          <p:nvGrpSpPr>
            <p:cNvPr id="2" name="Group 1"/>
            <p:cNvGrpSpPr/>
            <p:nvPr/>
          </p:nvGrpSpPr>
          <p:grpSpPr>
            <a:xfrm>
              <a:off x="2260576" y="5231812"/>
              <a:ext cx="2143617" cy="275991"/>
              <a:chOff x="1517750" y="5248207"/>
              <a:chExt cx="2143617" cy="275991"/>
            </a:xfrm>
          </p:grpSpPr>
          <p:sp>
            <p:nvSpPr>
              <p:cNvPr id="43" name="Rectangle 13"/>
              <p:cNvSpPr>
                <a:spLocks noChangeArrowheads="1"/>
              </p:cNvSpPr>
              <p:nvPr/>
            </p:nvSpPr>
            <p:spPr bwMode="auto">
              <a:xfrm>
                <a:off x="1517750" y="5248207"/>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sp>
            <p:nvSpPr>
              <p:cNvPr id="47" name="Rectangle 13"/>
              <p:cNvSpPr>
                <a:spLocks noChangeArrowheads="1"/>
              </p:cNvSpPr>
              <p:nvPr/>
            </p:nvSpPr>
            <p:spPr bwMode="auto">
              <a:xfrm>
                <a:off x="1963202" y="5248207"/>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sp>
            <p:nvSpPr>
              <p:cNvPr id="48" name="Rectangle 13"/>
              <p:cNvSpPr>
                <a:spLocks noChangeArrowheads="1"/>
              </p:cNvSpPr>
              <p:nvPr/>
            </p:nvSpPr>
            <p:spPr bwMode="auto">
              <a:xfrm>
                <a:off x="2408654" y="5248207"/>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sp>
            <p:nvSpPr>
              <p:cNvPr id="49" name="Rectangle 13"/>
              <p:cNvSpPr>
                <a:spLocks noChangeArrowheads="1"/>
              </p:cNvSpPr>
              <p:nvPr/>
            </p:nvSpPr>
            <p:spPr bwMode="auto">
              <a:xfrm>
                <a:off x="2854106" y="5248207"/>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sp>
            <p:nvSpPr>
              <p:cNvPr id="51" name="Rectangle 13"/>
              <p:cNvSpPr>
                <a:spLocks noChangeArrowheads="1"/>
              </p:cNvSpPr>
              <p:nvPr/>
            </p:nvSpPr>
            <p:spPr bwMode="auto">
              <a:xfrm>
                <a:off x="3299558" y="5248207"/>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grpSp>
        <p:pic>
          <p:nvPicPr>
            <p:cNvPr id="54" name="Picture 3" descr="C:\Users\nide\AppData\Local\Temp\wze276\L-Membrane_RGB_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000"/>
            <a:stretch/>
          </p:blipFill>
          <p:spPr bwMode="auto">
            <a:xfrm>
              <a:off x="7725578" y="3297560"/>
              <a:ext cx="568229" cy="511998"/>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3" descr="C:\Users\nide\AppData\Local\Temp\wze276\L-Membrane_RGB_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000"/>
            <a:stretch/>
          </p:blipFill>
          <p:spPr bwMode="auto">
            <a:xfrm>
              <a:off x="7725578" y="4076294"/>
              <a:ext cx="568229" cy="51199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3" descr="C:\Users\nide\AppData\Local\Temp\wze276\L-Membrane_RGB_R.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4000"/>
            <a:stretch/>
          </p:blipFill>
          <p:spPr bwMode="auto">
            <a:xfrm>
              <a:off x="7725578" y="4821560"/>
              <a:ext cx="568229" cy="511998"/>
            </a:xfrm>
            <a:prstGeom prst="rect">
              <a:avLst/>
            </a:prstGeom>
            <a:noFill/>
            <a:extLst>
              <a:ext uri="{909E8E84-426E-40DD-AFC4-6F175D3DCCD1}">
                <a14:hiddenFill xmlns:a14="http://schemas.microsoft.com/office/drawing/2010/main">
                  <a:solidFill>
                    <a:srgbClr val="FFFFFF"/>
                  </a:solidFill>
                </a14:hiddenFill>
              </a:ext>
            </a:extLst>
          </p:spPr>
        </p:pic>
        <p:grpSp>
          <p:nvGrpSpPr>
            <p:cNvPr id="60" name="Group 59"/>
            <p:cNvGrpSpPr/>
            <p:nvPr/>
          </p:nvGrpSpPr>
          <p:grpSpPr>
            <a:xfrm>
              <a:off x="8387517" y="3415563"/>
              <a:ext cx="807259" cy="1799991"/>
              <a:chOff x="7117541" y="2743473"/>
              <a:chExt cx="807259" cy="1799991"/>
            </a:xfrm>
          </p:grpSpPr>
          <p:grpSp>
            <p:nvGrpSpPr>
              <p:cNvPr id="61" name="Group 60"/>
              <p:cNvGrpSpPr/>
              <p:nvPr/>
            </p:nvGrpSpPr>
            <p:grpSpPr>
              <a:xfrm>
                <a:off x="7117541" y="2743473"/>
                <a:ext cx="807259" cy="275991"/>
                <a:chOff x="2469341" y="4753652"/>
                <a:chExt cx="807259" cy="275991"/>
              </a:xfrm>
            </p:grpSpPr>
            <p:sp>
              <p:nvSpPr>
                <p:cNvPr id="72" name="Rectangle 13"/>
                <p:cNvSpPr>
                  <a:spLocks noChangeArrowheads="1"/>
                </p:cNvSpPr>
                <p:nvPr/>
              </p:nvSpPr>
              <p:spPr bwMode="auto">
                <a:xfrm>
                  <a:off x="2469341" y="4753652"/>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sp>
              <p:nvSpPr>
                <p:cNvPr id="73" name="Rectangle 13"/>
                <p:cNvSpPr>
                  <a:spLocks noChangeArrowheads="1"/>
                </p:cNvSpPr>
                <p:nvPr/>
              </p:nvSpPr>
              <p:spPr bwMode="auto">
                <a:xfrm>
                  <a:off x="2914791" y="4753652"/>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grpSp>
          <p:sp>
            <p:nvSpPr>
              <p:cNvPr id="62" name="Rectangle 13"/>
              <p:cNvSpPr>
                <a:spLocks noChangeArrowheads="1"/>
              </p:cNvSpPr>
              <p:nvPr/>
            </p:nvSpPr>
            <p:spPr bwMode="auto">
              <a:xfrm>
                <a:off x="7117541" y="3522207"/>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grpSp>
            <p:nvGrpSpPr>
              <p:cNvPr id="63" name="Group 62"/>
              <p:cNvGrpSpPr/>
              <p:nvPr/>
            </p:nvGrpSpPr>
            <p:grpSpPr>
              <a:xfrm>
                <a:off x="7117541" y="4267473"/>
                <a:ext cx="807259" cy="275991"/>
                <a:chOff x="2469341" y="4753652"/>
                <a:chExt cx="807259" cy="275991"/>
              </a:xfrm>
            </p:grpSpPr>
            <p:sp>
              <p:nvSpPr>
                <p:cNvPr id="65" name="Rectangle 13"/>
                <p:cNvSpPr>
                  <a:spLocks noChangeArrowheads="1"/>
                </p:cNvSpPr>
                <p:nvPr/>
              </p:nvSpPr>
              <p:spPr bwMode="auto">
                <a:xfrm>
                  <a:off x="2469341" y="4753652"/>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sp>
              <p:nvSpPr>
                <p:cNvPr id="67" name="Rectangle 13"/>
                <p:cNvSpPr>
                  <a:spLocks noChangeArrowheads="1"/>
                </p:cNvSpPr>
                <p:nvPr/>
              </p:nvSpPr>
              <p:spPr bwMode="auto">
                <a:xfrm>
                  <a:off x="2914791" y="4753652"/>
                  <a:ext cx="361809" cy="27599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a:lstStyle/>
                <a:p>
                  <a:pPr marL="284163" indent="-284163">
                    <a:spcBef>
                      <a:spcPct val="20000"/>
                    </a:spcBef>
                    <a:buClr>
                      <a:srgbClr val="215383"/>
                    </a:buClr>
                    <a:buSzPct val="95000"/>
                  </a:pPr>
                  <a:endParaRPr lang="en-US" sz="1600" dirty="0">
                    <a:latin typeface="Courier New" pitchFamily="49" charset="0"/>
                    <a:cs typeface="Courier New" pitchFamily="49" charset="0"/>
                  </a:endParaRPr>
                </a:p>
              </p:txBody>
            </p:sp>
          </p:grpSp>
        </p:grpSp>
        <p:grpSp>
          <p:nvGrpSpPr>
            <p:cNvPr id="5" name="Group 4"/>
            <p:cNvGrpSpPr/>
            <p:nvPr/>
          </p:nvGrpSpPr>
          <p:grpSpPr>
            <a:xfrm>
              <a:off x="2316111" y="3469858"/>
              <a:ext cx="1857672" cy="1384361"/>
              <a:chOff x="563499" y="3280440"/>
              <a:chExt cx="1857672" cy="1384361"/>
            </a:xfrm>
          </p:grpSpPr>
          <p:pic>
            <p:nvPicPr>
              <p:cNvPr id="56" name="Picture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8488" y="3280440"/>
                <a:ext cx="1154897" cy="1041790"/>
              </a:xfrm>
              <a:prstGeom prst="rect">
                <a:avLst/>
              </a:prstGeom>
            </p:spPr>
          </p:pic>
          <p:sp>
            <p:nvSpPr>
              <p:cNvPr id="66" name="TextBox 65"/>
              <p:cNvSpPr txBox="1"/>
              <p:nvPr/>
            </p:nvSpPr>
            <p:spPr>
              <a:xfrm>
                <a:off x="563499" y="4341636"/>
                <a:ext cx="1857672" cy="323165"/>
              </a:xfrm>
              <a:prstGeom prst="rect">
                <a:avLst/>
              </a:prstGeom>
              <a:noFill/>
            </p:spPr>
            <p:txBody>
              <a:bodyPr wrap="square" rtlCol="0">
                <a:spAutoFit/>
              </a:bodyPr>
              <a:lstStyle/>
              <a:p>
                <a:pPr algn="ctr"/>
                <a:r>
                  <a:rPr lang="en-US" sz="1500" dirty="0">
                    <a:latin typeface="Arial" pitchFamily="34" charset="0"/>
                    <a:cs typeface="Arial" pitchFamily="34" charset="0"/>
                  </a:rPr>
                  <a:t>MATLAB client</a:t>
                </a:r>
              </a:p>
            </p:txBody>
          </p:sp>
        </p:grpSp>
        <p:sp>
          <p:nvSpPr>
            <p:cNvPr id="68" name="TextBox 67"/>
            <p:cNvSpPr txBox="1"/>
            <p:nvPr/>
          </p:nvSpPr>
          <p:spPr>
            <a:xfrm>
              <a:off x="7639585" y="5335264"/>
              <a:ext cx="1857672" cy="323165"/>
            </a:xfrm>
            <a:prstGeom prst="rect">
              <a:avLst/>
            </a:prstGeom>
            <a:noFill/>
          </p:spPr>
          <p:txBody>
            <a:bodyPr wrap="square" rtlCol="0">
              <a:spAutoFit/>
            </a:bodyPr>
            <a:lstStyle/>
            <a:p>
              <a:pPr algn="ctr"/>
              <a:r>
                <a:rPr lang="en-US" sz="1500" dirty="0">
                  <a:latin typeface="Arial" pitchFamily="34" charset="0"/>
                  <a:cs typeface="Arial" pitchFamily="34" charset="0"/>
                </a:rPr>
                <a:t>MATLAB workers</a:t>
              </a:r>
            </a:p>
          </p:txBody>
        </p:sp>
        <p:grpSp>
          <p:nvGrpSpPr>
            <p:cNvPr id="7" name="Group 6"/>
            <p:cNvGrpSpPr/>
            <p:nvPr/>
          </p:nvGrpSpPr>
          <p:grpSpPr>
            <a:xfrm>
              <a:off x="2260575" y="5819911"/>
              <a:ext cx="2192689" cy="585980"/>
              <a:chOff x="2257787" y="5783664"/>
              <a:chExt cx="2192689" cy="585980"/>
            </a:xfrm>
          </p:grpSpPr>
          <p:sp>
            <p:nvSpPr>
              <p:cNvPr id="69" name="Down Arrow 68"/>
              <p:cNvSpPr/>
              <p:nvPr/>
            </p:nvSpPr>
            <p:spPr>
              <a:xfrm rot="16200000">
                <a:off x="3220827" y="4820624"/>
                <a:ext cx="266610" cy="2192689"/>
              </a:xfrm>
              <a:prstGeom prst="downArrow">
                <a:avLst>
                  <a:gd name="adj1" fmla="val 50000"/>
                  <a:gd name="adj2" fmla="val 51259"/>
                </a:avLst>
              </a:prstGeom>
              <a:solidFill>
                <a:srgbClr val="307E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Arial" pitchFamily="34" charset="0"/>
                  <a:cs typeface="Arial" pitchFamily="34" charset="0"/>
                </a:endParaRPr>
              </a:p>
            </p:txBody>
          </p:sp>
          <p:sp>
            <p:nvSpPr>
              <p:cNvPr id="71" name="TextBox 70"/>
              <p:cNvSpPr txBox="1"/>
              <p:nvPr/>
            </p:nvSpPr>
            <p:spPr>
              <a:xfrm>
                <a:off x="2879454" y="6000312"/>
                <a:ext cx="772607" cy="369332"/>
              </a:xfrm>
              <a:prstGeom prst="rect">
                <a:avLst/>
              </a:prstGeom>
              <a:noFill/>
            </p:spPr>
            <p:txBody>
              <a:bodyPr wrap="square" rtlCol="0">
                <a:spAutoFit/>
              </a:bodyPr>
              <a:lstStyle/>
              <a:p>
                <a:r>
                  <a:rPr lang="en-US" b="1" dirty="0">
                    <a:latin typeface="Arial" pitchFamily="34" charset="0"/>
                    <a:cs typeface="Arial" pitchFamily="34" charset="0"/>
                  </a:rPr>
                  <a:t>Time</a:t>
                </a:r>
              </a:p>
            </p:txBody>
          </p:sp>
        </p:grpSp>
        <p:grpSp>
          <p:nvGrpSpPr>
            <p:cNvPr id="6" name="Group 5"/>
            <p:cNvGrpSpPr/>
            <p:nvPr/>
          </p:nvGrpSpPr>
          <p:grpSpPr>
            <a:xfrm>
              <a:off x="8387517" y="5819911"/>
              <a:ext cx="937592" cy="605723"/>
              <a:chOff x="8387518" y="5760044"/>
              <a:chExt cx="937592" cy="605723"/>
            </a:xfrm>
          </p:grpSpPr>
          <p:sp>
            <p:nvSpPr>
              <p:cNvPr id="70" name="Down Arrow 69"/>
              <p:cNvSpPr/>
              <p:nvPr/>
            </p:nvSpPr>
            <p:spPr>
              <a:xfrm rot="16200000">
                <a:off x="8738339" y="5409223"/>
                <a:ext cx="235949" cy="937592"/>
              </a:xfrm>
              <a:prstGeom prst="downArrow">
                <a:avLst>
                  <a:gd name="adj1" fmla="val 50000"/>
                  <a:gd name="adj2" fmla="val 51259"/>
                </a:avLst>
              </a:prstGeom>
              <a:solidFill>
                <a:srgbClr val="307EB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latin typeface="Arial" pitchFamily="34" charset="0"/>
                  <a:cs typeface="Arial" pitchFamily="34" charset="0"/>
                </a:endParaRPr>
              </a:p>
            </p:txBody>
          </p:sp>
          <p:sp>
            <p:nvSpPr>
              <p:cNvPr id="74" name="TextBox 73"/>
              <p:cNvSpPr txBox="1"/>
              <p:nvPr/>
            </p:nvSpPr>
            <p:spPr>
              <a:xfrm>
                <a:off x="8425999" y="5996435"/>
                <a:ext cx="772607" cy="369332"/>
              </a:xfrm>
              <a:prstGeom prst="rect">
                <a:avLst/>
              </a:prstGeom>
              <a:noFill/>
            </p:spPr>
            <p:txBody>
              <a:bodyPr wrap="square" rtlCol="0">
                <a:spAutoFit/>
              </a:bodyPr>
              <a:lstStyle/>
              <a:p>
                <a:r>
                  <a:rPr lang="en-US" b="1" dirty="0">
                    <a:latin typeface="Arial" pitchFamily="34" charset="0"/>
                    <a:cs typeface="Arial" pitchFamily="34" charset="0"/>
                  </a:rPr>
                  <a:t>Time</a:t>
                </a:r>
              </a:p>
            </p:txBody>
          </p:sp>
        </p:grpSp>
      </p:grpSp>
    </p:spTree>
    <p:extLst>
      <p:ext uri="{BB962C8B-B14F-4D97-AF65-F5344CB8AC3E}">
        <p14:creationId xmlns:p14="http://schemas.microsoft.com/office/powerpoint/2010/main" val="2554371303"/>
      </p:ext>
    </p:extLst>
  </p:cSld>
  <p:clrMapOvr>
    <a:masterClrMapping/>
  </p:clrMapOvr>
  <p:transition advClick="0"/>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MW_Public_widescreen">
  <a:themeElements>
    <a:clrScheme name="TMW_PPT">
      <a:dk1>
        <a:sysClr val="windowText" lastClr="000000"/>
      </a:dk1>
      <a:lt1>
        <a:sysClr val="window" lastClr="FFFFFF"/>
      </a:lt1>
      <a:dk2>
        <a:srgbClr val="125687"/>
      </a:dk2>
      <a:lt2>
        <a:srgbClr val="EEECE1"/>
      </a:lt2>
      <a:accent1>
        <a:srgbClr val="95B3D7"/>
      </a:accent1>
      <a:accent2>
        <a:srgbClr val="781414"/>
      </a:accent2>
      <a:accent3>
        <a:srgbClr val="697819"/>
      </a:accent3>
      <a:accent4>
        <a:srgbClr val="D27809"/>
      </a:accent4>
      <a:accent5>
        <a:srgbClr val="BFBFBF"/>
      </a:accent5>
      <a:accent6>
        <a:srgbClr val="E5DD9F"/>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b="1" dirty="0" smtClean="0">
            <a:latin typeface="Arial" pitchFamily="34" charset="0"/>
            <a:cs typeface="Arial"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accent5">
              <a:lumMod val="7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000" dirty="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mw_public.potx" id="{3DD6725F-6445-465B-A542-7ED0D4FD4927}" vid="{F8F95017-F025-4876-A035-67E066E74BB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23E32C3022BA344AE607CE1B766CD2B" ma:contentTypeVersion="7" ma:contentTypeDescription="Create a new document." ma:contentTypeScope="" ma:versionID="01ed0f0da0080b0fb88ed349ec4886b0">
  <xsd:schema xmlns:xsd="http://www.w3.org/2001/XMLSchema" xmlns:xs="http://www.w3.org/2001/XMLSchema" xmlns:p="http://schemas.microsoft.com/office/2006/metadata/properties" xmlns:ns2="a70944c9-f5be-4b0f-89c7-00caf47c665c" targetNamespace="http://schemas.microsoft.com/office/2006/metadata/properties" ma:root="true" ma:fieldsID="f2126516c04a539e45c733bfb5eaae23" ns2:_="">
    <xsd:import namespace="a70944c9-f5be-4b0f-89c7-00caf47c665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70944c9-f5be-4b0f-89c7-00caf47c665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1EE63A-2AD3-429F-8EB0-DC14D59CD2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70944c9-f5be-4b0f-89c7-00caf47c665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B61DF2E-245C-45DF-A9A5-EABECEA4295F}">
  <ds:schemaRefs>
    <ds:schemaRef ds:uri="http://schemas.microsoft.com/sharepoint/v3/contenttype/forms"/>
  </ds:schemaRefs>
</ds:datastoreItem>
</file>

<file path=customXml/itemProps3.xml><?xml version="1.0" encoding="utf-8"?>
<ds:datastoreItem xmlns:ds="http://schemas.openxmlformats.org/officeDocument/2006/customXml" ds:itemID="{73B851B7-D313-4E85-A1E0-5976CFE11EC3}">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a70944c9-f5be-4b0f-89c7-00caf47c665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1227</TotalTime>
  <Words>3771</Words>
  <Application>Microsoft Macintosh PowerPoint</Application>
  <PresentationFormat>Widescreen</PresentationFormat>
  <Paragraphs>580</Paragraphs>
  <Slides>31</Slides>
  <Notes>27</Notes>
  <HiddenSlides>0</HiddenSlides>
  <MMClips>1</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31</vt:i4>
      </vt:variant>
    </vt:vector>
  </HeadingPairs>
  <TitlesOfParts>
    <vt:vector size="43" baseType="lpstr">
      <vt:lpstr>Arial Unicode MS</vt:lpstr>
      <vt:lpstr>Aharoni</vt:lpstr>
      <vt:lpstr>Arial</vt:lpstr>
      <vt:lpstr>Arial Black</vt:lpstr>
      <vt:lpstr>Calibri</vt:lpstr>
      <vt:lpstr>Courier New</vt:lpstr>
      <vt:lpstr>Times New Roman</vt:lpstr>
      <vt:lpstr>Verdana</vt:lpstr>
      <vt:lpstr>Wingdings</vt:lpstr>
      <vt:lpstr>Wingdings 2</vt:lpstr>
      <vt:lpstr>MW_Public_widescreen</vt:lpstr>
      <vt:lpstr>Worksheet</vt:lpstr>
      <vt:lpstr>Parallel Computing in MATLAB</vt:lpstr>
      <vt:lpstr>Practical application of parallel computing</vt:lpstr>
      <vt:lpstr>PowerPoint Presentation</vt:lpstr>
      <vt:lpstr>Agenda</vt:lpstr>
      <vt:lpstr>Parallel Computing Paradigm Multicore Desktops</vt:lpstr>
      <vt:lpstr>Accelerating MATLAB and Simulink Applications</vt:lpstr>
      <vt:lpstr>PowerPoint Presentation</vt:lpstr>
      <vt:lpstr>Parallel-enabled Toolboxes (Simulink® Product Family) Enable parallel computing support by setting a flag or preference  </vt:lpstr>
      <vt:lpstr>Explicit Parallelism: Independent Tasks or Iterations Simple programming constructs: parfor, parfeval </vt:lpstr>
      <vt:lpstr>Mechanics of parfor Loops</vt:lpstr>
      <vt:lpstr>Key functionality</vt:lpstr>
      <vt:lpstr>Agenda</vt:lpstr>
      <vt:lpstr>Running MATLAB on a Cluster </vt:lpstr>
      <vt:lpstr>Migrate Execution to a Cluster Environment with MATLAB Parallel Server</vt:lpstr>
      <vt:lpstr>Parallel Computing Paradigm Clusters and Clouds</vt:lpstr>
      <vt:lpstr>Take Advantage of Cluster Hardware</vt:lpstr>
      <vt:lpstr>Scaling example: MATLAB, 12 workers, 50 workers</vt:lpstr>
      <vt:lpstr>Why parallel computing matters Scaling with a compute cluster  </vt:lpstr>
      <vt:lpstr>Scale your applications on the desktop and beyond</vt:lpstr>
      <vt:lpstr>Agenda</vt:lpstr>
      <vt:lpstr>Big solutions</vt:lpstr>
      <vt:lpstr>Big Data capabilities in MATLAB</vt:lpstr>
      <vt:lpstr>Tall and Distributed Data</vt:lpstr>
      <vt:lpstr>Agenda</vt:lpstr>
      <vt:lpstr>Parallel Computing Paradigm NVIDIA GPUs</vt:lpstr>
      <vt:lpstr>Speed-up using NVIDIA GPUs</vt:lpstr>
      <vt:lpstr>Agenda</vt:lpstr>
      <vt:lpstr>Summary</vt:lpstr>
      <vt:lpstr>Valuable Resources</vt:lpstr>
      <vt:lpstr>MATLAB Central Community</vt:lpstr>
      <vt:lpstr>Get Help</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Parallel Computing in MATLAB</dc:title>
  <dc:subject/>
  <dc:creator>Sam Marshalik</dc:creator>
  <cp:keywords>Version 19.0</cp:keywords>
  <dc:description/>
  <cp:lastModifiedBy>Microsoft Office User</cp:lastModifiedBy>
  <cp:revision>27</cp:revision>
  <dcterms:created xsi:type="dcterms:W3CDTF">2019-04-10T17:28:37Z</dcterms:created>
  <dcterms:modified xsi:type="dcterms:W3CDTF">2019-09-25T21:22:02Z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441712758</vt:i4>
  </property>
  <property fmtid="{D5CDD505-2E9C-101B-9397-08002B2CF9AE}" pid="3" name="_NewReviewCycle">
    <vt:lpwstr/>
  </property>
  <property fmtid="{D5CDD505-2E9C-101B-9397-08002B2CF9AE}" pid="4" name="_EmailSubject">
    <vt:lpwstr>Quick PPT question</vt:lpwstr>
  </property>
  <property fmtid="{D5CDD505-2E9C-101B-9397-08002B2CF9AE}" pid="5" name="_AuthorEmail">
    <vt:lpwstr>Julie.Cornell@mathworks.com</vt:lpwstr>
  </property>
  <property fmtid="{D5CDD505-2E9C-101B-9397-08002B2CF9AE}" pid="6" name="_AuthorEmailDisplayName">
    <vt:lpwstr>Julie Cornell</vt:lpwstr>
  </property>
  <property fmtid="{D5CDD505-2E9C-101B-9397-08002B2CF9AE}" pid="7" name="ContentTypeId">
    <vt:lpwstr>0x010100E23E32C3022BA344AE607CE1B766CD2B</vt:lpwstr>
  </property>
  <property fmtid="{D5CDD505-2E9C-101B-9397-08002B2CF9AE}" pid="8" name="Order">
    <vt:r8>47491500</vt:r8>
  </property>
  <property fmtid="{D5CDD505-2E9C-101B-9397-08002B2CF9AE}" pid="9" name="xd_Signature">
    <vt:bool>false</vt:bool>
  </property>
  <property fmtid="{D5CDD505-2E9C-101B-9397-08002B2CF9AE}" pid="10" name="xd_ProgID">
    <vt:lpwstr/>
  </property>
  <property fmtid="{D5CDD505-2E9C-101B-9397-08002B2CF9AE}" pid="11" name="ComplianceAssetId">
    <vt:lpwstr/>
  </property>
  <property fmtid="{D5CDD505-2E9C-101B-9397-08002B2CF9AE}" pid="12" name="TemplateUrl">
    <vt:lpwstr/>
  </property>
</Properties>
</file>