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7" r:id="rId10"/>
    <p:sldId id="268" r:id="rId11"/>
    <p:sldId id="263" r:id="rId12"/>
    <p:sldId id="264" r:id="rId13"/>
    <p:sldId id="265" r:id="rId14"/>
    <p:sldId id="266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47"/>
    <p:restoredTop sz="92012"/>
  </p:normalViewPr>
  <p:slideViewPr>
    <p:cSldViewPr snapToGrid="0" snapToObjects="1">
      <p:cViewPr varScale="1">
        <p:scale>
          <a:sx n="78" d="100"/>
          <a:sy n="78" d="100"/>
        </p:scale>
        <p:origin x="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72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9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2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4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3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89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7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3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1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70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85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59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60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06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29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23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90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67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71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58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85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24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650" y="377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650" y="185399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96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205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80144" cy="6858000"/>
          </a:xfrm>
          <a:prstGeom prst="rect">
            <a:avLst/>
          </a:prstGeom>
          <a:solidFill>
            <a:srgbClr val="E4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8" y="0"/>
            <a:ext cx="1429658" cy="17029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06" y="6356349"/>
            <a:ext cx="2392952" cy="38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58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650" y="377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650" y="185399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96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0E7D7-1EE3-4048-B0EC-FE3C11BAB942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205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AD89C-947D-4D19-9CE3-C6E234694D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80144" cy="6858000"/>
          </a:xfrm>
          <a:prstGeom prst="rect">
            <a:avLst/>
          </a:prstGeom>
          <a:solidFill>
            <a:srgbClr val="E4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8" y="0"/>
            <a:ext cx="1429658" cy="17029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06" y="6356349"/>
            <a:ext cx="2392952" cy="38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atlab.mathworks.com/" TargetMode="External"/><Relationship Id="rId2" Type="http://schemas.openxmlformats.org/officeDocument/2006/relationships/hyperlink" Target="https://workshops.rc.virginia.edu/lesson/matlab-deep-learnin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matlabacademy.mathwork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6FEC-9753-0E49-B1D6-C5D6DB23B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Deep Learning with MATLAB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A2C93-592F-FD40-832D-69DF04B778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Brown 133</a:t>
            </a:r>
          </a:p>
          <a:p>
            <a:r>
              <a:rPr lang="en-US" dirty="0"/>
              <a:t>October 17, 2019</a:t>
            </a:r>
          </a:p>
        </p:txBody>
      </p:sp>
    </p:spTree>
    <p:extLst>
      <p:ext uri="{BB962C8B-B14F-4D97-AF65-F5344CB8AC3E}">
        <p14:creationId xmlns:p14="http://schemas.microsoft.com/office/powerpoint/2010/main" val="297330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535C-9B04-4A46-8EDD-1E8BFEDBB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B1A0A4-F6E5-EE4F-8B18-110D17C71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092" y="1531525"/>
            <a:ext cx="7574715" cy="440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49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535C-9B04-4A46-8EDD-1E8BFEDBB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B1A0A4-F6E5-EE4F-8B18-110D17C71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80" y="2129785"/>
            <a:ext cx="5192296" cy="30164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EEB3C9-6C78-4148-A846-B0CC82505016}"/>
              </a:ext>
            </a:extLst>
          </p:cNvPr>
          <p:cNvSpPr txBox="1"/>
          <p:nvPr/>
        </p:nvSpPr>
        <p:spPr>
          <a:xfrm>
            <a:off x="6757988" y="1702975"/>
            <a:ext cx="476726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Artificial Intelligence </a:t>
            </a:r>
            <a:r>
              <a:rPr lang="en-US" sz="2400" dirty="0"/>
              <a:t>– Techniques that allow machines to sense, reason, act, adapt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Machine Learning (ML) </a:t>
            </a:r>
            <a:r>
              <a:rPr lang="en-US" sz="2400" dirty="0"/>
              <a:t>– Statistical methods that enable machines to improve at tasks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Deep Learning </a:t>
            </a:r>
            <a:r>
              <a:rPr lang="en-US" sz="2400" dirty="0"/>
              <a:t>– ML using multilayered neural networks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662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8F64-2F2C-774E-BF4B-AD824CF4F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ML Vs Deep Learning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D7C94A-646A-4E4E-A195-8FC66E4BB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50" y="1702975"/>
            <a:ext cx="8128000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4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1A0B-6B7D-D242-84EB-18014FC9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identification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91901-1BC3-0446-822C-6E60B3587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1984290"/>
            <a:ext cx="10609036" cy="317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61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F4036-5D1E-974A-B8D9-95E9253E3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Machine Learning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582D56-B8AC-0540-9449-35B76DB25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1702975"/>
            <a:ext cx="1714500" cy="1714500"/>
          </a:xfrm>
          <a:prstGeom prst="rect">
            <a:avLst/>
          </a:pr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433294B9-AD3D-8548-9677-1B1CF31EA6B8}"/>
              </a:ext>
            </a:extLst>
          </p:cNvPr>
          <p:cNvSpPr/>
          <p:nvPr/>
        </p:nvSpPr>
        <p:spPr>
          <a:xfrm>
            <a:off x="3216728" y="2331625"/>
            <a:ext cx="653143" cy="559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F5A8C12-D14D-374D-AB13-81E71EC030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240555"/>
              </p:ext>
            </p:extLst>
          </p:nvPr>
        </p:nvGraphicFramePr>
        <p:xfrm>
          <a:off x="4362449" y="1819815"/>
          <a:ext cx="2299608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2165">
                  <a:extLst>
                    <a:ext uri="{9D8B030D-6E8A-4147-A177-3AD203B41FA5}">
                      <a16:colId xmlns:a16="http://schemas.microsoft.com/office/drawing/2014/main" val="418765039"/>
                    </a:ext>
                  </a:extLst>
                </a:gridCol>
                <a:gridCol w="767443">
                  <a:extLst>
                    <a:ext uri="{9D8B030D-6E8A-4147-A177-3AD203B41FA5}">
                      <a16:colId xmlns:a16="http://schemas.microsoft.com/office/drawing/2014/main" val="812065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Petal 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73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Petal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46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Sepal 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65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Sepal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459404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99A50BF7-4756-B94A-9375-B80DD7426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026" y="4190249"/>
            <a:ext cx="2730451" cy="1919999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7F0CA476-B5D7-E94D-8BC8-50DB6A0F152E}"/>
              </a:ext>
            </a:extLst>
          </p:cNvPr>
          <p:cNvSpPr/>
          <p:nvPr/>
        </p:nvSpPr>
        <p:spPr>
          <a:xfrm rot="5400000">
            <a:off x="5185681" y="3583776"/>
            <a:ext cx="653143" cy="559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A64258E8-0AE2-5B4F-AFCB-1C42B36B13BD}"/>
              </a:ext>
            </a:extLst>
          </p:cNvPr>
          <p:cNvSpPr/>
          <p:nvPr/>
        </p:nvSpPr>
        <p:spPr>
          <a:xfrm>
            <a:off x="7467599" y="4870347"/>
            <a:ext cx="653143" cy="559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8F5261-C7DC-6E46-A139-F162BCF14905}"/>
              </a:ext>
            </a:extLst>
          </p:cNvPr>
          <p:cNvSpPr txBox="1"/>
          <p:nvPr/>
        </p:nvSpPr>
        <p:spPr>
          <a:xfrm>
            <a:off x="8710864" y="4965582"/>
            <a:ext cx="3167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Iris Versicolor</a:t>
            </a:r>
          </a:p>
        </p:txBody>
      </p:sp>
    </p:spTree>
    <p:extLst>
      <p:ext uri="{BB962C8B-B14F-4D97-AF65-F5344CB8AC3E}">
        <p14:creationId xmlns:p14="http://schemas.microsoft.com/office/powerpoint/2010/main" val="140460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267C0-95FC-4E43-A1A7-6B0D3F2B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E5E55E-C492-0241-925F-1F4CE4DF7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2633704"/>
            <a:ext cx="1714500" cy="1714500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5816BB4E-E367-774E-A861-44F9C1553E43}"/>
              </a:ext>
            </a:extLst>
          </p:cNvPr>
          <p:cNvSpPr/>
          <p:nvPr/>
        </p:nvSpPr>
        <p:spPr>
          <a:xfrm>
            <a:off x="3102428" y="3211053"/>
            <a:ext cx="653143" cy="559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B6D478F5-97C7-0B40-9CBA-44FD6AB4FB84}"/>
              </a:ext>
            </a:extLst>
          </p:cNvPr>
          <p:cNvSpPr/>
          <p:nvPr/>
        </p:nvSpPr>
        <p:spPr>
          <a:xfrm>
            <a:off x="8860971" y="3211053"/>
            <a:ext cx="653143" cy="559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3EDB65-F77C-B64F-AAEC-6F42E1035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950" y="2087604"/>
            <a:ext cx="4699000" cy="2806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62DB4E-5EB1-2147-8EB1-4A809A1F856D}"/>
              </a:ext>
            </a:extLst>
          </p:cNvPr>
          <p:cNvSpPr txBox="1"/>
          <p:nvPr/>
        </p:nvSpPr>
        <p:spPr>
          <a:xfrm>
            <a:off x="9758135" y="3211053"/>
            <a:ext cx="1951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Iris Versicolor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A0C8A-916C-A64A-B574-F6D1E7BFCF37}"/>
              </a:ext>
            </a:extLst>
          </p:cNvPr>
          <p:cNvSpPr txBox="1"/>
          <p:nvPr/>
        </p:nvSpPr>
        <p:spPr>
          <a:xfrm>
            <a:off x="1164771" y="5278933"/>
            <a:ext cx="10205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Deep Learning eliminates the need for manual feature extraction!</a:t>
            </a:r>
          </a:p>
        </p:txBody>
      </p:sp>
    </p:spTree>
    <p:extLst>
      <p:ext uri="{BB962C8B-B14F-4D97-AF65-F5344CB8AC3E}">
        <p14:creationId xmlns:p14="http://schemas.microsoft.com/office/powerpoint/2010/main" val="258875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56C8E-4CBB-514B-9869-C5C5D20E2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C175EA-047D-4A4C-9669-AD60CF1AD7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26852" r="191" b="24798"/>
          <a:stretch/>
        </p:blipFill>
        <p:spPr>
          <a:xfrm>
            <a:off x="1676601" y="1360074"/>
            <a:ext cx="9181698" cy="452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44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4B2A31-EA52-0B4C-A8D5-68791AD57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61" y="738239"/>
            <a:ext cx="11001139" cy="563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94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C38631-70B7-2640-9CCB-976A3981B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8292" y="-145102"/>
            <a:ext cx="12731484" cy="71614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EAF747-F44C-3940-BD1D-2433F06B7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Practical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83D27-B560-FE4A-A30B-BB95B816C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85399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Images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Facial Recognition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Machine Vision (Self-driving cars)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Searching by Image</a:t>
            </a:r>
          </a:p>
        </p:txBody>
      </p:sp>
    </p:spTree>
    <p:extLst>
      <p:ext uri="{BB962C8B-B14F-4D97-AF65-F5344CB8AC3E}">
        <p14:creationId xmlns:p14="http://schemas.microsoft.com/office/powerpoint/2010/main" val="457427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7773-4F64-7047-A761-100DC4809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BA438-56AE-E845-B7A9-68666BE61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Natural Language Processing (NLP) – analyzing and representing human language (e.g. sentiment analysis, machine translation, dialogue generation)</a:t>
            </a:r>
          </a:p>
          <a:p>
            <a:endParaRPr lang="en-US" dirty="0"/>
          </a:p>
          <a:p>
            <a:r>
              <a:rPr lang="en-US" dirty="0"/>
              <a:t>Fraud/threat detection</a:t>
            </a:r>
          </a:p>
          <a:p>
            <a:endParaRPr lang="en-US" dirty="0"/>
          </a:p>
          <a:p>
            <a:r>
              <a:rPr lang="en-US" dirty="0"/>
              <a:t>Recommendation engine (targeted ads!)</a:t>
            </a:r>
          </a:p>
        </p:txBody>
      </p:sp>
    </p:spTree>
    <p:extLst>
      <p:ext uri="{BB962C8B-B14F-4D97-AF65-F5344CB8AC3E}">
        <p14:creationId xmlns:p14="http://schemas.microsoft.com/office/powerpoint/2010/main" val="2636028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777343-111F-0D48-9865-DF42AC3F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78" y="1375970"/>
            <a:ext cx="5243064" cy="29448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1ACACE-5754-1547-A522-F4C9D0A3C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Opensource Deep learning frameworks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FFBA21-C8B2-984C-B0DF-CD1C941B1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446" y="4349743"/>
            <a:ext cx="5246007" cy="10963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A23021-B799-4242-965E-AB9C073C1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1172" y="1825233"/>
            <a:ext cx="2540000" cy="876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037BE-3BFD-094A-BCB7-2DD2FDC53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243" y="3289853"/>
            <a:ext cx="29591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02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1AC47-952B-2441-B576-65FCB08E0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</a:t>
            </a:r>
            <a:r>
              <a:rPr lang="en-US" dirty="0" err="1"/>
              <a:t>matlab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637FB-70CF-2649-B1ED-DD1C40E90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already know how to code in MATLAB.</a:t>
            </a:r>
          </a:p>
          <a:p>
            <a:endParaRPr lang="en-US" dirty="0"/>
          </a:p>
          <a:p>
            <a:r>
              <a:rPr lang="en-US" dirty="0"/>
              <a:t>You can easily integrate with other MATLAB tools.</a:t>
            </a:r>
          </a:p>
          <a:p>
            <a:endParaRPr lang="en-US" dirty="0"/>
          </a:p>
          <a:p>
            <a:r>
              <a:rPr lang="en-US" dirty="0"/>
              <a:t>You can get personalized technical support from MathWorks.</a:t>
            </a:r>
          </a:p>
          <a:p>
            <a:endParaRPr lang="en-US" dirty="0"/>
          </a:p>
          <a:p>
            <a:r>
              <a:rPr lang="en-US" dirty="0"/>
              <a:t>You can still import pretrained networks from other frameworks.</a:t>
            </a:r>
          </a:p>
        </p:txBody>
      </p:sp>
    </p:spTree>
    <p:extLst>
      <p:ext uri="{BB962C8B-B14F-4D97-AF65-F5344CB8AC3E}">
        <p14:creationId xmlns:p14="http://schemas.microsoft.com/office/powerpoint/2010/main" val="1514381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DB5A-BD58-6C45-84B9-63A0F1A8A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84299-FA8C-B746-BFA4-019B16DFC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Use a pretrained network to classify images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Modify a pretrained network to classify images into new specified classes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Build a convolutional neural network from scratch</a:t>
            </a:r>
          </a:p>
        </p:txBody>
      </p:sp>
    </p:spTree>
    <p:extLst>
      <p:ext uri="{BB962C8B-B14F-4D97-AF65-F5344CB8AC3E}">
        <p14:creationId xmlns:p14="http://schemas.microsoft.com/office/powerpoint/2010/main" val="3796753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26780-955C-4B45-9566-B632AC97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MATLAB ONLINE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FEDA8-6E9E-1047-BE13-381F6EE75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Go to </a:t>
            </a:r>
            <a:r>
              <a:rPr lang="en-US" sz="2400" dirty="0">
                <a:hlinkClick r:id="rId2"/>
              </a:rPr>
              <a:t>https://workshops.rc.virginia.edu/lesson/matlab-deep-learning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Download the sample image dataset</a:t>
            </a:r>
          </a:p>
          <a:p>
            <a:endParaRPr lang="en-US" sz="2400" dirty="0"/>
          </a:p>
          <a:p>
            <a:r>
              <a:rPr lang="en-US" sz="2400" dirty="0"/>
              <a:t>Log into MATLAB Online: </a:t>
            </a:r>
            <a:r>
              <a:rPr lang="en-US" sz="2400" dirty="0">
                <a:hlinkClick r:id="rId3"/>
              </a:rPr>
              <a:t>https://matlab.mathworks.com/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/>
              <a:t>(You may need to create an account)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Upload the sample image dataset to your MATLAB Online workspace</a:t>
            </a:r>
          </a:p>
        </p:txBody>
      </p:sp>
    </p:spTree>
    <p:extLst>
      <p:ext uri="{BB962C8B-B14F-4D97-AF65-F5344CB8AC3E}">
        <p14:creationId xmlns:p14="http://schemas.microsoft.com/office/powerpoint/2010/main" val="3118753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E4733-0D10-2B43-9451-ADDC0A37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3A41D-7A24-EA43-8CEC-8F6D3C65E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MATLAB Academy: </a:t>
            </a:r>
            <a:r>
              <a:rPr lang="en-US" dirty="0">
                <a:hlinkClick r:id="rId2"/>
              </a:rPr>
              <a:t>https://matlabacademy.mathworks.com/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Courses on Deep Learning, Machine Learning, </a:t>
            </a:r>
            <a:r>
              <a:rPr lang="en-US" dirty="0" err="1"/>
              <a:t>etc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Email us: </a:t>
            </a:r>
            <a:r>
              <a:rPr lang="en-US" dirty="0" err="1"/>
              <a:t>hpc-support@virginia.edu</a:t>
            </a:r>
            <a:endParaRPr lang="en-US" dirty="0"/>
          </a:p>
          <a:p>
            <a:endParaRPr lang="en-US" dirty="0"/>
          </a:p>
          <a:p>
            <a:r>
              <a:rPr lang="en-US" dirty="0"/>
              <a:t>Office Hours: </a:t>
            </a:r>
          </a:p>
          <a:p>
            <a:pPr lvl="1"/>
            <a:r>
              <a:rPr lang="en-US" dirty="0"/>
              <a:t>Tue/Thu 3-5pm at PLSB 430</a:t>
            </a:r>
          </a:p>
          <a:p>
            <a:pPr lvl="1"/>
            <a:r>
              <a:rPr lang="en-US" dirty="0"/>
              <a:t>Thu 10am-12pm Health Sciences Library Mill Room (1st floor helpdesk) </a:t>
            </a:r>
          </a:p>
        </p:txBody>
      </p:sp>
    </p:spTree>
    <p:extLst>
      <p:ext uri="{BB962C8B-B14F-4D97-AF65-F5344CB8AC3E}">
        <p14:creationId xmlns:p14="http://schemas.microsoft.com/office/powerpoint/2010/main" val="2602466312"/>
      </p:ext>
    </p:extLst>
  </p:cSld>
  <p:clrMapOvr>
    <a:masterClrMapping/>
  </p:clrMapOvr>
</p:sld>
</file>

<file path=ppt/theme/theme1.xml><?xml version="1.0" encoding="utf-8"?>
<a:theme xmlns:a="http://schemas.openxmlformats.org/drawingml/2006/main" name="1_UVARC_OrangeStripe_16x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E737B6D7-38C8-AB4C-828E-4B2D1F946B89}" vid="{9D56CD0D-0708-9E48-AA8C-C07CA9E4CBD0}"/>
    </a:ext>
  </a:extLst>
</a:theme>
</file>

<file path=ppt/theme/theme2.xml><?xml version="1.0" encoding="utf-8"?>
<a:theme xmlns:a="http://schemas.openxmlformats.org/drawingml/2006/main" name="UVARC_OrangeStripe_16x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E737B6D7-38C8-AB4C-828E-4B2D1F946B89}" vid="{9D56CD0D-0708-9E48-AA8C-C07CA9E4C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331</Words>
  <Application>Microsoft Macintosh PowerPoint</Application>
  <PresentationFormat>Widescreen</PresentationFormat>
  <Paragraphs>73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Franklin Gothic Book</vt:lpstr>
      <vt:lpstr>Franklin Gothic Medium</vt:lpstr>
      <vt:lpstr>1_UVARC_OrangeStripe_16x9</vt:lpstr>
      <vt:lpstr>UVARC_OrangeStripe_16x9</vt:lpstr>
      <vt:lpstr>Deep Learning with MATLAB</vt:lpstr>
      <vt:lpstr>What is Deep Learning?</vt:lpstr>
      <vt:lpstr>What is Deep Learning?</vt:lpstr>
      <vt:lpstr>Traditional ML Vs Deep Learning</vt:lpstr>
      <vt:lpstr>Flower identification EXAMPLE</vt:lpstr>
      <vt:lpstr>Traditional Machine Learning</vt:lpstr>
      <vt:lpstr>DEEP Learning</vt:lpstr>
      <vt:lpstr>Neural networks</vt:lpstr>
      <vt:lpstr>PowerPoint Presentation</vt:lpstr>
      <vt:lpstr>Practical Applications</vt:lpstr>
      <vt:lpstr>practical applications</vt:lpstr>
      <vt:lpstr>Opensource Deep learning frameworks</vt:lpstr>
      <vt:lpstr>Why use matlab?</vt:lpstr>
      <vt:lpstr>Today’s workshop</vt:lpstr>
      <vt:lpstr>MATLAB ONLINE</vt:lpstr>
      <vt:lpstr>More resources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Learning with MATLAB</dc:title>
  <dc:creator>Gancayco, Christina Anne (cag3fr)</dc:creator>
  <cp:lastModifiedBy>Gancayco, Christina Anne (cag3fr)</cp:lastModifiedBy>
  <cp:revision>19</cp:revision>
  <dcterms:created xsi:type="dcterms:W3CDTF">2019-10-16T15:41:46Z</dcterms:created>
  <dcterms:modified xsi:type="dcterms:W3CDTF">2019-10-17T18:17:08Z</dcterms:modified>
</cp:coreProperties>
</file>